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73" r:id="rId3"/>
    <p:sldMasterId id="2147483674" r:id="rId4"/>
    <p:sldMasterId id="2147483675" r:id="rId5"/>
    <p:sldMasterId id="2147483676" r:id="rId6"/>
    <p:sldMasterId id="2147483677" r:id="rId7"/>
    <p:sldMasterId id="2147483678" r:id="rId8"/>
    <p:sldMasterId id="2147483767" r:id="rId9"/>
  </p:sldMasterIdLst>
  <p:notesMasterIdLst>
    <p:notesMasterId r:id="rId42"/>
  </p:notesMasterIdLst>
  <p:sldIdLst>
    <p:sldId id="256" r:id="rId10"/>
    <p:sldId id="257" r:id="rId11"/>
    <p:sldId id="283" r:id="rId12"/>
    <p:sldId id="296" r:id="rId13"/>
    <p:sldId id="284" r:id="rId14"/>
    <p:sldId id="285" r:id="rId15"/>
    <p:sldId id="264" r:id="rId16"/>
    <p:sldId id="266" r:id="rId17"/>
    <p:sldId id="271" r:id="rId18"/>
    <p:sldId id="268" r:id="rId19"/>
    <p:sldId id="297" r:id="rId20"/>
    <p:sldId id="274" r:id="rId21"/>
    <p:sldId id="269" r:id="rId22"/>
    <p:sldId id="270" r:id="rId23"/>
    <p:sldId id="272" r:id="rId24"/>
    <p:sldId id="273" r:id="rId25"/>
    <p:sldId id="294" r:id="rId26"/>
    <p:sldId id="275" r:id="rId27"/>
    <p:sldId id="276" r:id="rId28"/>
    <p:sldId id="277" r:id="rId29"/>
    <p:sldId id="278" r:id="rId30"/>
    <p:sldId id="279" r:id="rId31"/>
    <p:sldId id="292" r:id="rId32"/>
    <p:sldId id="290" r:id="rId33"/>
    <p:sldId id="288" r:id="rId34"/>
    <p:sldId id="287" r:id="rId35"/>
    <p:sldId id="291" r:id="rId36"/>
    <p:sldId id="286" r:id="rId37"/>
    <p:sldId id="289" r:id="rId38"/>
    <p:sldId id="298" r:id="rId39"/>
    <p:sldId id="281" r:id="rId40"/>
    <p:sldId id="28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0" autoAdjust="0"/>
    <p:restoredTop sz="94400"/>
  </p:normalViewPr>
  <p:slideViewPr>
    <p:cSldViewPr>
      <p:cViewPr varScale="1">
        <p:scale>
          <a:sx n="115" d="100"/>
          <a:sy n="115" d="100"/>
        </p:scale>
        <p:origin x="-9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12/18/2010</a:t>
            </a:r>
          </a:p>
        </p:txBody>
      </p:sp>
      <p:sp>
        <p:nvSpPr>
          <p:cNvPr id="41988" name="Rectangle 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48819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Rectangle 4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DD8047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94B6D2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3" name="Rectangle 9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9525" y="6053138"/>
            <a:ext cx="2249488" cy="712787"/>
          </a:xfrm>
          <a:prstGeom prst="rect">
            <a:avLst/>
          </a:prstGeom>
          <a:solidFill>
            <a:srgbClr val="DD8047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59025" y="6043613"/>
            <a:ext cx="6784975" cy="714375"/>
          </a:xfrm>
          <a:prstGeom prst="rect">
            <a:avLst/>
          </a:prstGeom>
          <a:solidFill>
            <a:srgbClr val="94B6D2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6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dt" sz="half" idx="2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ftr" sz="quarter" idx="3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9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600200"/>
            <a:ext cx="1295400" cy="990600"/>
          </a:xfrm>
          <a:prstGeom prst="rect">
            <a:avLst/>
          </a:prstGeom>
          <a:solidFill>
            <a:srgbClr val="DD8047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71600" y="1600200"/>
            <a:ext cx="7772400" cy="990600"/>
          </a:xfrm>
          <a:prstGeom prst="rect">
            <a:avLst/>
          </a:prstGeom>
          <a:solidFill>
            <a:srgbClr val="94B6D2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3077" name="Rectangle 5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sldNum" sz="quarter" idx="4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>
              <a:defRPr sz="2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17" name="Rectangle 9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DD8047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94B6D2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4101" name="Rectangle 5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8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12" name="Rectangle 9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DD8047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94B6D2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5125" name="Rectangle 5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Rectangle 6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8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12" name="Rectangle 9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/>
          </p:cNvSpPr>
          <p:nvPr>
            <p:ph type="sldNum" sz="quarter" idx="4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9525" y="4664075"/>
            <a:ext cx="1463675" cy="712788"/>
          </a:xfrm>
          <a:prstGeom prst="rect">
            <a:avLst/>
          </a:prstGeom>
          <a:solidFill>
            <a:srgbClr val="DD8047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44638" y="4654550"/>
            <a:ext cx="7599362" cy="712788"/>
          </a:xfrm>
          <a:prstGeom prst="rect">
            <a:avLst/>
          </a:prstGeom>
          <a:solidFill>
            <a:srgbClr val="94B6D2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5" name="Rectangle 5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4" name="Rectangle 6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5" name="Rectangle 7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" name="Rectangle 8"/>
          <p:cNvSpPr>
            <a:spLocks noGrp="1"/>
          </p:cNvSpPr>
          <p:nvPr>
            <p:ph type="dt" sz="half" idx="2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9"/>
          <p:cNvSpPr>
            <a:spLocks noGrp="1"/>
          </p:cNvSpPr>
          <p:nvPr>
            <p:ph type="sldNum" sz="quarter" idx="4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algn="ctr">
              <a:defRPr sz="28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  <p:sp>
        <p:nvSpPr>
          <p:cNvPr id="18" name="Rectangle 10"/>
          <p:cNvSpPr>
            <a:spLocks noGrp="1"/>
          </p:cNvSpPr>
          <p:nvPr>
            <p:ph type="ftr" sz="quarter" idx="3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142038" y="609600"/>
            <a:ext cx="228600" cy="6248400"/>
          </a:xfrm>
          <a:prstGeom prst="rect">
            <a:avLst/>
          </a:prstGeom>
          <a:solidFill>
            <a:srgbClr val="94B6D2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2038" y="0"/>
            <a:ext cx="228600" cy="533400"/>
          </a:xfrm>
          <a:prstGeom prst="rect">
            <a:avLst/>
          </a:prstGeom>
          <a:solidFill>
            <a:srgbClr val="DD8047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8197" name="Rectangle 5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8" name="Rectangle 6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9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9525" y="6053138"/>
            <a:ext cx="2249488" cy="712787"/>
          </a:xfrm>
          <a:prstGeom prst="rect">
            <a:avLst/>
          </a:prstGeom>
          <a:solidFill>
            <a:srgbClr val="DD8047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59025" y="6043613"/>
            <a:ext cx="6784975" cy="714375"/>
          </a:xfrm>
          <a:prstGeom prst="rect">
            <a:avLst/>
          </a:prstGeom>
          <a:solidFill>
            <a:srgbClr val="94B6D2"/>
          </a:solidFill>
          <a:ln w="50800" cap="rnd" cmpd="dbl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9221" name="Rectangle 5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2" name="Rectangle 6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ftr" sz="quarter" idx="3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Grp="1"/>
          </p:cNvSpPr>
          <p:nvPr/>
        </p:nvSpPr>
        <p:spPr bwMode="auto">
          <a:xfrm>
            <a:off x="76200" y="6069013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w Cen MT"/>
              </a:rPr>
              <a:t>3/27/11</a:t>
            </a:r>
          </a:p>
        </p:txBody>
      </p:sp>
      <p:sp>
        <p:nvSpPr>
          <p:cNvPr id="2" name="Rectangle 3"/>
          <p:cNvSpPr>
            <a:spLocks noGrp="1"/>
          </p:cNvSpPr>
          <p:nvPr>
            <p:ph type="ctrTitle" idx="4294967295"/>
          </p:nvPr>
        </p:nvSpPr>
        <p:spPr>
          <a:xfrm>
            <a:off x="3455988" y="1196975"/>
            <a:ext cx="4953000" cy="1828800"/>
          </a:xfrm>
        </p:spPr>
        <p:txBody>
          <a:bodyPr anchor="b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cap="all" dirty="0">
                <a:solidFill>
                  <a:schemeClr val="bg2"/>
                </a:solidFill>
                <a:latin typeface="+mj-lt"/>
              </a:rPr>
              <a:t>ORIENTATION TO SKILLBUILDING AND map+</a:t>
            </a:r>
          </a:p>
        </p:txBody>
      </p:sp>
      <p:sp>
        <p:nvSpPr>
          <p:cNvPr id="10244" name="Rectangle 4"/>
          <p:cNvSpPr>
            <a:spLocks noGrp="1"/>
          </p:cNvSpPr>
          <p:nvPr>
            <p:ph type="subTitle" idx="4294967295"/>
          </p:nvPr>
        </p:nvSpPr>
        <p:spPr>
          <a:xfrm>
            <a:off x="755650" y="4041775"/>
            <a:ext cx="7321550" cy="1260475"/>
          </a:xfrm>
        </p:spPr>
        <p:txBody>
          <a:bodyPr anchor="ctr"/>
          <a:lstStyle/>
          <a:p>
            <a:pPr marL="0" indent="0" algn="ctr" eaLnBrk="1" hangingPunct="1">
              <a:buFont typeface="Wingdings"/>
              <a:buNone/>
            </a:pPr>
            <a:r>
              <a:rPr lang="en-US" sz="2400" b="1">
                <a:solidFill>
                  <a:srgbClr val="FF9933"/>
                </a:solidFill>
                <a:latin typeface="Arial Narrow"/>
                <a:cs typeface="Arial" charset="0"/>
              </a:rPr>
              <a:t>By Arlene Zimmerly, Coauthor</a:t>
            </a:r>
          </a:p>
          <a:p>
            <a:pPr marL="0" indent="0" algn="ctr" eaLnBrk="1" hangingPunct="1">
              <a:buFont typeface="Wingdings"/>
              <a:buNone/>
            </a:pPr>
            <a:r>
              <a:rPr lang="en-US" sz="2400" b="1" i="1">
                <a:solidFill>
                  <a:srgbClr val="FF9933"/>
                </a:solidFill>
                <a:latin typeface="Arial Narrow"/>
                <a:cs typeface="Arial" charset="0"/>
              </a:rPr>
              <a:t>Gregg College Keyboarding &amp; Document Processing, </a:t>
            </a:r>
            <a:r>
              <a:rPr lang="en-US" sz="2400" b="1">
                <a:solidFill>
                  <a:srgbClr val="FF9933"/>
                </a:solidFill>
                <a:latin typeface="Arial Narrow"/>
                <a:cs typeface="Arial" charset="0"/>
              </a:rPr>
              <a:t>11e</a:t>
            </a:r>
          </a:p>
          <a:p>
            <a:pPr marL="0" indent="0" eaLnBrk="1" hangingPunct="1">
              <a:buFont typeface="Wingdings"/>
              <a:buNone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245" name="Text Box 5"/>
          <p:cNvSpPr txBox="1"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ts val="700"/>
              </a:spcBef>
              <a:spcAft>
                <a:spcPct val="0"/>
              </a:spcAft>
            </a:pPr>
            <a:r>
              <a:rPr lang="en-US" sz="1400" b="1">
                <a:solidFill>
                  <a:srgbClr val="002060"/>
                </a:solidFill>
                <a:latin typeface="Arial" charset="0"/>
                <a:ea typeface="Verdana"/>
                <a:cs typeface="Arial" charset="0"/>
              </a:rPr>
              <a:t>Note: </a:t>
            </a:r>
            <a:r>
              <a:rPr lang="en-US" sz="1400">
                <a:solidFill>
                  <a:srgbClr val="000000"/>
                </a:solidFill>
                <a:latin typeface="Tahoma"/>
              </a:rPr>
              <a:t>This presentation was created for use by instructors or students to serve as a possible model in a keyboarding course. Specific course requirements may vary.</a:t>
            </a:r>
            <a:endParaRPr lang="en-US" sz="2600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636" y="1307194"/>
            <a:ext cx="1987421" cy="609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 r="5817"/>
          <a:stretch>
            <a:fillRect/>
          </a:stretch>
        </p:blipFill>
        <p:spPr bwMode="auto">
          <a:xfrm>
            <a:off x="2231740" y="2253574"/>
            <a:ext cx="1008112" cy="563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Practice Drill Lines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9460" name="Rectangle 4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749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/>
              <a:buChar char="¨"/>
            </a:pPr>
            <a:r>
              <a:rPr lang="en-US" sz="2000"/>
              <a:t>Type the drill lines on each screen using correct fingering and technique until you feel confident that you have relearned the key.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063" y="2420938"/>
            <a:ext cx="7380287" cy="357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Skillbuilding –  New Key Drills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20484" name="Rectangle 4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1216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/>
              <a:buChar char="¨"/>
            </a:pPr>
            <a:r>
              <a:rPr lang="en-US" sz="2000"/>
              <a:t>Click </a:t>
            </a:r>
            <a:r>
              <a:rPr lang="en-US" sz="2200" b="1">
                <a:solidFill>
                  <a:srgbClr val="993300"/>
                </a:solidFill>
              </a:rPr>
              <a:t>Skillbuilding</a:t>
            </a:r>
            <a:r>
              <a:rPr lang="en-US" sz="2000"/>
              <a:t>, </a:t>
            </a:r>
            <a:r>
              <a:rPr lang="en-US" sz="2200" b="1">
                <a:solidFill>
                  <a:srgbClr val="993300"/>
                </a:solidFill>
              </a:rPr>
              <a:t>New</a:t>
            </a:r>
            <a:r>
              <a:rPr lang="en-US" sz="2000" b="1"/>
              <a:t> </a:t>
            </a:r>
            <a:r>
              <a:rPr lang="en-US" sz="2200" b="1">
                <a:solidFill>
                  <a:srgbClr val="993300"/>
                </a:solidFill>
              </a:rPr>
              <a:t>Keys</a:t>
            </a:r>
            <a:r>
              <a:rPr lang="en-US" sz="2000" b="1"/>
              <a:t> </a:t>
            </a:r>
            <a:r>
              <a:rPr lang="en-US" sz="2000"/>
              <a:t>tab, </a:t>
            </a:r>
            <a:r>
              <a:rPr lang="en-US" sz="2200" b="1">
                <a:solidFill>
                  <a:srgbClr val="993300"/>
                </a:solidFill>
              </a:rPr>
              <a:t>New Key Review </a:t>
            </a:r>
            <a:r>
              <a:rPr lang="en-US" sz="2000"/>
              <a:t>menu.</a:t>
            </a:r>
          </a:p>
          <a:p>
            <a:pPr eaLnBrk="1" hangingPunct="1">
              <a:lnSpc>
                <a:spcPct val="80000"/>
              </a:lnSpc>
              <a:buFont typeface="Wingdings"/>
              <a:buChar char="¨"/>
            </a:pPr>
            <a:r>
              <a:rPr lang="en-US" sz="2000"/>
              <a:t>Click the desired key on the menu to move directly to the New Key Review for drill lines that focus on all the new keys presented in that lesson.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997200"/>
            <a:ext cx="8274050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531225" cy="9906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2060"/>
                </a:solidFill>
              </a:rPr>
              <a:t>MAP+ — Individualized Diagnostics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21508" name="Rectangle 4"/>
          <p:cNvSpPr>
            <a:spLocks noGrp="1"/>
          </p:cNvSpPr>
          <p:nvPr>
            <p:ph sz="quarter" idx="4294967295"/>
          </p:nvPr>
        </p:nvSpPr>
        <p:spPr>
          <a:xfrm>
            <a:off x="3132138" y="5589588"/>
            <a:ext cx="5184775" cy="1042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buFont typeface="Wingdings"/>
              <a:buChar char="¨"/>
            </a:pPr>
            <a:r>
              <a:rPr lang="en-US" sz="2400"/>
              <a:t>MAP+ identifies and remediates</a:t>
            </a:r>
            <a:r>
              <a:rPr lang="en-US" sz="2400" b="1">
                <a:solidFill>
                  <a:srgbClr val="993300"/>
                </a:solidFill>
              </a:rPr>
              <a:t> 80 different types of misstrokes</a:t>
            </a:r>
            <a:r>
              <a:rPr lang="en-US" sz="2400"/>
              <a:t>.</a:t>
            </a:r>
          </a:p>
          <a:p>
            <a:pPr eaLnBrk="1" hangingPunct="1">
              <a:lnSpc>
                <a:spcPct val="80000"/>
              </a:lnSpc>
              <a:buFont typeface="Wingdings"/>
              <a:buChar char="¨"/>
            </a:pPr>
            <a:endParaRPr lang="en-US" sz="2800"/>
          </a:p>
        </p:txBody>
      </p:sp>
      <p:pic>
        <p:nvPicPr>
          <p:cNvPr id="30727" name="Picture 7" descr="MC90009055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852738"/>
            <a:ext cx="2344737" cy="18415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120172" y="1808820"/>
            <a:ext cx="234026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One size</a:t>
            </a:r>
          </a:p>
          <a:p>
            <a:pPr algn="ctr">
              <a:defRPr/>
            </a:pPr>
            <a:r>
              <a:rPr lang="en-US" sz="2400" dirty="0"/>
              <a:t>does </a:t>
            </a:r>
            <a:r>
              <a:rPr lang="en-US" sz="2400" i="1" dirty="0"/>
              <a:t>not</a:t>
            </a:r>
            <a:r>
              <a:rPr lang="en-US" sz="2400" dirty="0"/>
              <a:t> fit all!</a:t>
            </a:r>
          </a:p>
        </p:txBody>
      </p:sp>
      <p:pic>
        <p:nvPicPr>
          <p:cNvPr id="215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425" y="5732463"/>
            <a:ext cx="1533525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4" name="Text Box 10"/>
          <p:cNvSpPr txBox="1">
            <a:spLocks/>
          </p:cNvSpPr>
          <p:nvPr/>
        </p:nvSpPr>
        <p:spPr bwMode="auto">
          <a:xfrm>
            <a:off x="684213" y="1844675"/>
            <a:ext cx="49323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</a:pPr>
            <a:r>
              <a:rPr lang="en-US" sz="2400">
                <a:latin typeface="Tw Cen MT"/>
              </a:rPr>
              <a:t>MAP+ is a highly sophisticated, </a:t>
            </a:r>
            <a:r>
              <a:rPr lang="en-US" sz="2400" b="1">
                <a:solidFill>
                  <a:srgbClr val="993300"/>
                </a:solidFill>
                <a:latin typeface="Tw Cen MT"/>
              </a:rPr>
              <a:t>individualized</a:t>
            </a:r>
            <a:r>
              <a:rPr lang="en-US" sz="2400">
                <a:solidFill>
                  <a:srgbClr val="AE4845"/>
                </a:solidFill>
                <a:latin typeface="Tw Cen MT"/>
              </a:rPr>
              <a:t> </a:t>
            </a:r>
            <a:r>
              <a:rPr lang="en-US" sz="2400">
                <a:latin typeface="Tw Cen MT"/>
              </a:rPr>
              <a:t>error-analysis and remediation program and has no counterpart anywhere else in keyboard publishing!</a:t>
            </a:r>
          </a:p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</a:pPr>
            <a:r>
              <a:rPr lang="en-US" sz="2400">
                <a:latin typeface="Tw Cen MT"/>
              </a:rPr>
              <a:t>MAP+ may be used for unlimited skillbuilding beginning with Lesson 1 and for individualized diagnostics and remediation for alphabet, number, and symbols keys beginning in Lesson 17, 19, and 20 respectively. </a:t>
            </a:r>
          </a:p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</a:pPr>
            <a:endParaRPr lang="en-US" sz="1000">
              <a:latin typeface="Tw Cen MT"/>
            </a:endParaRPr>
          </a:p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</a:pPr>
            <a:endParaRPr lang="en-US" sz="2800">
              <a:latin typeface="Tw Cen MT"/>
            </a:endParaRPr>
          </a:p>
        </p:txBody>
      </p:sp>
      <p:pic>
        <p:nvPicPr>
          <p:cNvPr id="215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9450" y="1665288"/>
            <a:ext cx="3103563" cy="331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MAP+ — Additional Skillbuilding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22532" name="Rectangle 4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965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/>
              <a:buChar char="¨"/>
            </a:pPr>
            <a:r>
              <a:rPr lang="en-US" sz="2000"/>
              <a:t>If you are on Lessons 1-18, click </a:t>
            </a:r>
            <a:r>
              <a:rPr lang="en-US" sz="2200" b="1">
                <a:solidFill>
                  <a:srgbClr val="993300"/>
                </a:solidFill>
              </a:rPr>
              <a:t>MAP+</a:t>
            </a:r>
            <a:r>
              <a:rPr lang="en-US" sz="2000"/>
              <a:t>, </a:t>
            </a:r>
            <a:r>
              <a:rPr lang="en-US" sz="2200" b="1">
                <a:solidFill>
                  <a:srgbClr val="993300"/>
                </a:solidFill>
              </a:rPr>
              <a:t>Lesson 1-18</a:t>
            </a:r>
            <a:r>
              <a:rPr lang="en-US" sz="2000"/>
              <a:t>; from the drop-down list, click the desired lesson for unlimited additional practice drills </a:t>
            </a:r>
            <a:r>
              <a:rPr lang="en-US" sz="2200" b="1">
                <a:solidFill>
                  <a:srgbClr val="993300"/>
                </a:solidFill>
              </a:rPr>
              <a:t>on all keys learned up to and including the selected lesson.</a:t>
            </a: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063" y="2924175"/>
            <a:ext cx="7488237" cy="2728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431800" y="228600"/>
            <a:ext cx="87122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MAP+ — Unlimited Skillbuilding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23556" name="Rectangle 4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6048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/>
              <a:buChar char="¨"/>
            </a:pPr>
            <a:r>
              <a:rPr lang="en-US" sz="2000"/>
              <a:t>Below is an example of additional, </a:t>
            </a:r>
            <a:r>
              <a:rPr lang="en-US" sz="2200" b="1">
                <a:solidFill>
                  <a:srgbClr val="993300"/>
                </a:solidFill>
              </a:rPr>
              <a:t>unlimited skillbuilding drills </a:t>
            </a:r>
            <a:r>
              <a:rPr lang="en-US" sz="2000"/>
              <a:t>for all keys learned through Lesson 9.</a:t>
            </a:r>
            <a:endParaRPr lang="en-US" sz="180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12988"/>
            <a:ext cx="7218363" cy="374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MAP+ — Intensive Practice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24580" name="Rectangle 4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965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/>
              <a:buChar char="¨"/>
            </a:pPr>
            <a:r>
              <a:rPr lang="en-US" sz="2000"/>
              <a:t>After you have completed Lesson 17 or beyond, click </a:t>
            </a:r>
            <a:r>
              <a:rPr lang="en-US" sz="2000" b="1"/>
              <a:t>MAP+</a:t>
            </a:r>
            <a:r>
              <a:rPr lang="en-US" sz="2000"/>
              <a:t>.</a:t>
            </a:r>
          </a:p>
          <a:p>
            <a:pPr eaLnBrk="1" hangingPunct="1">
              <a:lnSpc>
                <a:spcPct val="80000"/>
              </a:lnSpc>
              <a:buFont typeface="Wingdings"/>
              <a:buChar char="¨"/>
            </a:pPr>
            <a:r>
              <a:rPr lang="en-US" sz="2000"/>
              <a:t>Click any key on the “live keyboard” for intensive, unlimited practice drills for that key.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 cstate="print"/>
          <a:srcRect b="27461"/>
          <a:stretch>
            <a:fillRect/>
          </a:stretch>
        </p:blipFill>
        <p:spPr bwMode="auto">
          <a:xfrm>
            <a:off x="431800" y="2708275"/>
            <a:ext cx="8316913" cy="3725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28600"/>
            <a:ext cx="8297862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>
                <a:solidFill>
                  <a:srgbClr val="002060"/>
                </a:solidFill>
                <a:latin typeface="+mj-lt"/>
              </a:rPr>
              <a:t>MAP+ — Intensive Practice 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(cont’d)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25604" name="Rectangle 4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352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/>
              <a:buChar char="¨"/>
            </a:pPr>
            <a:r>
              <a:rPr lang="en-US" sz="2000"/>
              <a:t>Below is an example of a MAP+ intensive practice drill for the C key.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097088"/>
            <a:ext cx="7608887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002060"/>
                </a:solidFill>
              </a:rPr>
              <a:t>MAP + Diagnostics: Alphabet, Number, and Symbols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26628" name="Rectangle 4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19732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/>
              <a:buChar char="¨"/>
            </a:pPr>
            <a:r>
              <a:rPr lang="en-US" sz="2400"/>
              <a:t>After you have completed Lesson 17 (for </a:t>
            </a:r>
            <a:r>
              <a:rPr lang="en-US" sz="2200" b="1">
                <a:solidFill>
                  <a:srgbClr val="993300"/>
                </a:solidFill>
              </a:rPr>
              <a:t>Alphabet</a:t>
            </a:r>
            <a:r>
              <a:rPr lang="en-US" sz="2400"/>
              <a:t> diagnostics), Lesson 19 (for </a:t>
            </a:r>
            <a:r>
              <a:rPr lang="en-US" sz="2200" b="1">
                <a:solidFill>
                  <a:srgbClr val="993300"/>
                </a:solidFill>
              </a:rPr>
              <a:t>Numbers</a:t>
            </a:r>
            <a:r>
              <a:rPr lang="en-US" sz="2400"/>
              <a:t> diagnostics), or Lesson 20 (for </a:t>
            </a:r>
            <a:r>
              <a:rPr lang="en-US" sz="2200" b="1">
                <a:solidFill>
                  <a:srgbClr val="993300"/>
                </a:solidFill>
              </a:rPr>
              <a:t>Symbols</a:t>
            </a:r>
            <a:r>
              <a:rPr lang="en-US" sz="2400"/>
              <a:t> diagnostics), click </a:t>
            </a:r>
            <a:r>
              <a:rPr lang="en-US" sz="2200" b="1">
                <a:solidFill>
                  <a:srgbClr val="993300"/>
                </a:solidFill>
              </a:rPr>
              <a:t>MAP+</a:t>
            </a:r>
            <a:r>
              <a:rPr lang="en-US" sz="2400"/>
              <a:t>, </a:t>
            </a:r>
            <a:r>
              <a:rPr lang="en-US" sz="2200" b="1">
                <a:solidFill>
                  <a:srgbClr val="993300"/>
                </a:solidFill>
              </a:rPr>
              <a:t>Pretest</a:t>
            </a:r>
            <a:r>
              <a:rPr lang="en-US" sz="2400"/>
              <a:t>.</a:t>
            </a:r>
          </a:p>
          <a:p>
            <a:pPr eaLnBrk="1" hangingPunct="1">
              <a:lnSpc>
                <a:spcPct val="80000"/>
              </a:lnSpc>
              <a:buFont typeface="Wingdings"/>
              <a:buChar char="¨"/>
            </a:pPr>
            <a:r>
              <a:rPr lang="en-US" sz="2400"/>
              <a:t>From the drop-down list, click the desired drill, take the pretest, and follow the prompts to complete the unlimited prescriptive drills.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3968750"/>
            <a:ext cx="5697538" cy="241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MAP+ — Alphabet Pretest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27652" name="Rectangle 4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352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/>
              <a:buChar char="¨"/>
            </a:pPr>
            <a:r>
              <a:rPr lang="en-US" sz="2000"/>
              <a:t>Below is an example of an </a:t>
            </a:r>
            <a:r>
              <a:rPr lang="en-US" sz="2000" b="1">
                <a:solidFill>
                  <a:srgbClr val="993300"/>
                </a:solidFill>
              </a:rPr>
              <a:t>Alphabet</a:t>
            </a:r>
            <a:r>
              <a:rPr lang="en-US" sz="1800" b="1"/>
              <a:t> </a:t>
            </a:r>
            <a:r>
              <a:rPr lang="en-US" sz="2000" b="1">
                <a:solidFill>
                  <a:srgbClr val="993300"/>
                </a:solidFill>
              </a:rPr>
              <a:t>Pretest</a:t>
            </a:r>
            <a:r>
              <a:rPr lang="en-US" sz="2000"/>
              <a:t>:</a:t>
            </a: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079625"/>
            <a:ext cx="7618412" cy="376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MAP+ — Numbers Pretest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19</a:t>
            </a:r>
          </a:p>
        </p:txBody>
      </p:sp>
      <p:sp>
        <p:nvSpPr>
          <p:cNvPr id="28676" name="Rectangle 4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352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/>
              <a:buChar char="¨"/>
            </a:pPr>
            <a:r>
              <a:rPr lang="en-US" sz="2000"/>
              <a:t>Below is an example of a </a:t>
            </a:r>
            <a:r>
              <a:rPr lang="en-US" sz="2000" b="1">
                <a:solidFill>
                  <a:srgbClr val="993300"/>
                </a:solidFill>
              </a:rPr>
              <a:t>Numbers</a:t>
            </a:r>
            <a:r>
              <a:rPr lang="en-US" sz="1800" b="1"/>
              <a:t> </a:t>
            </a:r>
            <a:r>
              <a:rPr lang="en-US" sz="2000" b="1">
                <a:solidFill>
                  <a:srgbClr val="993300"/>
                </a:solidFill>
              </a:rPr>
              <a:t>Pretest</a:t>
            </a:r>
            <a:r>
              <a:rPr lang="en-US" sz="2000"/>
              <a:t>.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128838"/>
            <a:ext cx="7256462" cy="349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Typing Technique</a:t>
            </a:r>
          </a:p>
        </p:txBody>
      </p:sp>
      <p:sp>
        <p:nvSpPr>
          <p:cNvPr id="11267" name="Rectangle 3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2044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/>
              <a:buChar char="¨"/>
            </a:pPr>
            <a:r>
              <a:rPr lang="en-US" sz="2700"/>
              <a:t>Proper typing technique and technique checks were discussed in “Orientation to Technique Checks.” If you have not yet viewed that presentation, please do that first.</a:t>
            </a:r>
          </a:p>
        </p:txBody>
      </p:sp>
      <p:sp>
        <p:nvSpPr>
          <p:cNvPr id="4" name="Text Box 4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 l="1210" t="5634"/>
          <a:stretch>
            <a:fillRect/>
          </a:stretch>
        </p:blipFill>
        <p:spPr bwMode="auto">
          <a:xfrm>
            <a:off x="1727684" y="3320988"/>
            <a:ext cx="5879369" cy="3192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425" y="3249613"/>
            <a:ext cx="6492875" cy="3481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MAP+ — Symbols Pretest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29700" name="Rectangle 4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352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/>
              <a:buChar char="¨"/>
            </a:pPr>
            <a:r>
              <a:rPr lang="en-US" sz="2000"/>
              <a:t>Below is an example of a </a:t>
            </a:r>
            <a:r>
              <a:rPr lang="en-US" sz="2000" b="1">
                <a:solidFill>
                  <a:srgbClr val="993300"/>
                </a:solidFill>
              </a:rPr>
              <a:t>Symbols</a:t>
            </a:r>
            <a:r>
              <a:rPr lang="en-US" sz="1800" b="1"/>
              <a:t> </a:t>
            </a:r>
            <a:r>
              <a:rPr lang="en-US" sz="2000" b="1">
                <a:solidFill>
                  <a:srgbClr val="993300"/>
                </a:solidFill>
              </a:rPr>
              <a:t>Pretest</a:t>
            </a:r>
            <a:r>
              <a:rPr lang="en-US" sz="2000"/>
              <a:t>.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168525"/>
            <a:ext cx="7256462" cy="3724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MAP+ — Prescriptive Drills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30724" name="Rectangle 4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1433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/>
              <a:buChar char="¨"/>
            </a:pPr>
            <a:r>
              <a:rPr lang="en-US" sz="2000"/>
              <a:t>After you take the desired pretest (Alphabet, Numbers, or Symbols), MAP+ will analyze your errors and direct you to the first </a:t>
            </a:r>
            <a:r>
              <a:rPr lang="en-US" sz="2000" b="1">
                <a:solidFill>
                  <a:srgbClr val="993300"/>
                </a:solidFill>
              </a:rPr>
              <a:t>Prescriptive</a:t>
            </a:r>
            <a:r>
              <a:rPr lang="en-US" sz="1800" b="1"/>
              <a:t> </a:t>
            </a:r>
            <a:r>
              <a:rPr lang="en-US" sz="2000" b="1">
                <a:solidFill>
                  <a:srgbClr val="993300"/>
                </a:solidFill>
              </a:rPr>
              <a:t>Drill</a:t>
            </a:r>
            <a:r>
              <a:rPr lang="en-US" sz="1800"/>
              <a:t>.</a:t>
            </a:r>
            <a:endParaRPr lang="en-US" sz="2000"/>
          </a:p>
          <a:p>
            <a:pPr eaLnBrk="1" hangingPunct="1">
              <a:lnSpc>
                <a:spcPct val="80000"/>
              </a:lnSpc>
              <a:buFont typeface="Wingdings"/>
              <a:buChar char="¨"/>
            </a:pPr>
            <a:r>
              <a:rPr lang="en-US" sz="2000"/>
              <a:t>Or you can return to the </a:t>
            </a:r>
            <a:r>
              <a:rPr lang="en-US" sz="2000" b="1">
                <a:solidFill>
                  <a:srgbClr val="993300"/>
                </a:solidFill>
              </a:rPr>
              <a:t>MAP+ Summary </a:t>
            </a:r>
            <a:r>
              <a:rPr lang="en-US" sz="2000"/>
              <a:t>screen to complete the individualized, prescriptive drills in any order desired.</a:t>
            </a:r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2" cstate="print"/>
          <a:srcRect r="3683" b="12460"/>
          <a:stretch>
            <a:fillRect/>
          </a:stretch>
        </p:blipFill>
        <p:spPr bwMode="auto">
          <a:xfrm>
            <a:off x="971550" y="3176588"/>
            <a:ext cx="7613650" cy="3271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Grp="1"/>
          </p:cNvSpPr>
          <p:nvPr/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tx2"/>
                </a:solidFill>
                <a:latin typeface="Tw Cen MT"/>
              </a:rPr>
              <a:t>12/18/2010</a:t>
            </a:r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08163"/>
            <a:ext cx="8531225" cy="4752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1748" name="Rectangle 4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MAP+ — Summary</a:t>
            </a:r>
          </a:p>
        </p:txBody>
      </p:sp>
      <p:sp>
        <p:nvSpPr>
          <p:cNvPr id="3" name="Text Box 5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22</a:t>
            </a:r>
          </a:p>
        </p:txBody>
      </p:sp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463" y="1592263"/>
            <a:ext cx="3781425" cy="900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Skillbuilding Button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23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08163"/>
            <a:ext cx="153352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5"/>
          <p:cNvSpPr txBox="1">
            <a:spLocks/>
          </p:cNvSpPr>
          <p:nvPr/>
        </p:nvSpPr>
        <p:spPr bwMode="auto">
          <a:xfrm>
            <a:off x="431800" y="2565400"/>
            <a:ext cx="7669213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319088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993300"/>
                </a:solidFill>
              </a:rPr>
              <a:t>Skillbuilding</a:t>
            </a:r>
            <a:r>
              <a:rPr lang="en-US" sz="2400" dirty="0"/>
              <a:t> button provides you with convenient access to these drills you can use for remediation:</a:t>
            </a:r>
            <a:br>
              <a:rPr lang="en-US" sz="2400" dirty="0"/>
            </a:br>
            <a:endParaRPr lang="en-US" sz="2400" dirty="0"/>
          </a:p>
          <a:p>
            <a:pPr marL="776288" lvl="1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v"/>
              <a:defRPr/>
            </a:pPr>
            <a:r>
              <a:rPr lang="en-US" sz="2400" dirty="0"/>
              <a:t>12-Second Speed Sprints</a:t>
            </a:r>
          </a:p>
          <a:p>
            <a:pPr marL="776288" lvl="1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v"/>
              <a:defRPr/>
            </a:pPr>
            <a:r>
              <a:rPr lang="en-US" sz="2400" dirty="0"/>
              <a:t>Paced Practice</a:t>
            </a:r>
          </a:p>
          <a:p>
            <a:pPr marL="776288" lvl="1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v"/>
              <a:defRPr/>
            </a:pPr>
            <a:r>
              <a:rPr lang="en-US" sz="2400" dirty="0"/>
              <a:t>Progressive Practice</a:t>
            </a:r>
          </a:p>
          <a:p>
            <a:pPr marL="776288" lvl="1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v"/>
              <a:defRPr/>
            </a:pPr>
            <a:r>
              <a:rPr lang="en-US" sz="2400" dirty="0"/>
              <a:t>Sustained Practice</a:t>
            </a:r>
          </a:p>
          <a:p>
            <a:pPr marL="776288" lvl="1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v"/>
              <a:defRPr/>
            </a:pPr>
            <a:r>
              <a:rPr lang="en-US" sz="2400" dirty="0"/>
              <a:t>Technique Practice</a:t>
            </a:r>
          </a:p>
          <a:p>
            <a:pPr marL="776288" lvl="1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v"/>
              <a:defRPr/>
            </a:pPr>
            <a:r>
              <a:rPr lang="en-US" sz="2400" dirty="0"/>
              <a:t>Pretest/Practice/Posttest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228600"/>
            <a:ext cx="8748712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12-Second Speed Sprints Routine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33796" name="Text Box 4"/>
          <p:cNvSpPr txBox="1">
            <a:spLocks/>
          </p:cNvSpPr>
          <p:nvPr/>
        </p:nvSpPr>
        <p:spPr bwMode="auto">
          <a:xfrm>
            <a:off x="612775" y="1600200"/>
            <a:ext cx="81534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</a:pPr>
            <a:r>
              <a:rPr lang="en-US" sz="2400">
                <a:latin typeface="Tw Cen MT"/>
              </a:rPr>
              <a:t>Achieves higher speeds by typing in short bursts on short, easy copy without error limits; to help break keyboard-watching habits, type each sprint while keeping your eyes on the copy at all times.</a:t>
            </a:r>
          </a:p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</a:pPr>
            <a:endParaRPr lang="en-US" sz="2400">
              <a:latin typeface="Tw Cen MT"/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068638"/>
            <a:ext cx="8501063" cy="284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Paced Practice Routine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25</a:t>
            </a:r>
          </a:p>
        </p:txBody>
      </p:sp>
      <p:sp>
        <p:nvSpPr>
          <p:cNvPr id="34820" name="Text Box 4"/>
          <p:cNvSpPr txBox="1">
            <a:spLocks/>
          </p:cNvSpPr>
          <p:nvPr/>
        </p:nvSpPr>
        <p:spPr bwMode="auto">
          <a:xfrm>
            <a:off x="612775" y="1600200"/>
            <a:ext cx="81534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</a:pPr>
            <a:r>
              <a:rPr lang="en-US" sz="2400">
                <a:latin typeface="Tw Cen MT"/>
              </a:rPr>
              <a:t>Encourages steady, paced typing; alternates between speed and accuracy improvement; forces you to speed up “just a little” for speed gain and to slow down “just a little” for accuracy gain—any gross deviation from normal speed is detrimental to skill development.</a:t>
            </a:r>
          </a:p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</a:pPr>
            <a:endParaRPr lang="en-US" sz="2400">
              <a:latin typeface="Tw Cen MT"/>
            </a:endParaRP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3321050"/>
            <a:ext cx="8561387" cy="309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Progressive Practice Routine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26</a:t>
            </a:r>
          </a:p>
        </p:txBody>
      </p:sp>
      <p:sp>
        <p:nvSpPr>
          <p:cNvPr id="35844" name="Text Box 4"/>
          <p:cNvSpPr txBox="1">
            <a:spLocks/>
          </p:cNvSpPr>
          <p:nvPr/>
        </p:nvSpPr>
        <p:spPr bwMode="auto">
          <a:xfrm>
            <a:off x="612775" y="1600200"/>
            <a:ext cx="81534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</a:pPr>
            <a:r>
              <a:rPr lang="en-US" sz="2400">
                <a:latin typeface="Tw Cen MT"/>
              </a:rPr>
              <a:t>Helps break keyboard-watching habit; builds straight-copy speed/accuracy using 30" timed writings.</a:t>
            </a: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2" cstate="print"/>
          <a:srcRect l="3726"/>
          <a:stretch>
            <a:fillRect/>
          </a:stretch>
        </p:blipFill>
        <p:spPr bwMode="auto">
          <a:xfrm>
            <a:off x="215900" y="2492375"/>
            <a:ext cx="8621713" cy="2449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Sustained Practice Routine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27</a:t>
            </a:r>
          </a:p>
        </p:txBody>
      </p:sp>
      <p:sp>
        <p:nvSpPr>
          <p:cNvPr id="36868" name="Text Box 4"/>
          <p:cNvSpPr txBox="1">
            <a:spLocks/>
          </p:cNvSpPr>
          <p:nvPr/>
        </p:nvSpPr>
        <p:spPr bwMode="auto">
          <a:xfrm>
            <a:off x="612775" y="1600200"/>
            <a:ext cx="81534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</a:pPr>
            <a:r>
              <a:rPr lang="en-US" sz="2400">
                <a:latin typeface="Tw Cen MT"/>
              </a:rPr>
              <a:t>Builds higher speeds by maintaining speed on increasingly difficult copy.</a:t>
            </a:r>
          </a:p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</a:pPr>
            <a:endParaRPr lang="en-US" sz="2400">
              <a:latin typeface="Tw Cen MT"/>
            </a:endParaRP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 cstate="print"/>
          <a:srcRect l="1395"/>
          <a:stretch>
            <a:fillRect/>
          </a:stretch>
        </p:blipFill>
        <p:spPr bwMode="auto">
          <a:xfrm>
            <a:off x="142875" y="2384425"/>
            <a:ext cx="8837613" cy="2449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Technique Practice Routine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28</a:t>
            </a:r>
          </a:p>
        </p:txBody>
      </p:sp>
      <p:sp>
        <p:nvSpPr>
          <p:cNvPr id="7" name="Text Box 4"/>
          <p:cNvSpPr txBox="1">
            <a:spLocks/>
          </p:cNvSpPr>
          <p:nvPr/>
        </p:nvSpPr>
        <p:spPr bwMode="auto">
          <a:xfrm>
            <a:off x="612775" y="1600200"/>
            <a:ext cx="81534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/>
            </a:pPr>
            <a:r>
              <a:rPr lang="en-US" sz="2400" dirty="0"/>
              <a:t>Builds skill on these keys: </a:t>
            </a:r>
            <a:r>
              <a:rPr lang="en-US" sz="2400" cap="small" dirty="0"/>
              <a:t>Shift</a:t>
            </a:r>
            <a:r>
              <a:rPr lang="en-US" sz="2400" dirty="0"/>
              <a:t>, </a:t>
            </a:r>
            <a:r>
              <a:rPr lang="en-US" sz="2400" cap="small" dirty="0"/>
              <a:t>Backspace</a:t>
            </a:r>
            <a:r>
              <a:rPr lang="en-US" sz="2400" dirty="0"/>
              <a:t>, </a:t>
            </a:r>
            <a:r>
              <a:rPr lang="en-US" sz="2400" cap="small" dirty="0"/>
              <a:t>Tab</a:t>
            </a:r>
            <a:r>
              <a:rPr lang="en-US" sz="2400" dirty="0"/>
              <a:t>, </a:t>
            </a:r>
            <a:r>
              <a:rPr lang="en-US" sz="2400" cap="small" dirty="0"/>
              <a:t>Enter</a:t>
            </a:r>
            <a:r>
              <a:rPr lang="en-US" sz="2400" dirty="0"/>
              <a:t>, and </a:t>
            </a:r>
            <a:r>
              <a:rPr lang="en-US" sz="2400" cap="small" dirty="0"/>
              <a:t>Space</a:t>
            </a:r>
            <a:r>
              <a:rPr lang="en-US" sz="2400" dirty="0"/>
              <a:t> </a:t>
            </a:r>
            <a:r>
              <a:rPr lang="en-US" sz="2400" cap="small" dirty="0"/>
              <a:t>Bar</a:t>
            </a:r>
            <a:r>
              <a:rPr lang="en-US" sz="2400" dirty="0"/>
              <a:t>.</a:t>
            </a: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 cstate="print"/>
          <a:srcRect l="3841"/>
          <a:stretch>
            <a:fillRect/>
          </a:stretch>
        </p:blipFill>
        <p:spPr bwMode="auto">
          <a:xfrm>
            <a:off x="284163" y="2478088"/>
            <a:ext cx="8609012" cy="311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431800" y="228600"/>
            <a:ext cx="8478838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Pretest/Practice/Posttest Routine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29</a:t>
            </a:r>
          </a:p>
        </p:txBody>
      </p:sp>
      <p:sp>
        <p:nvSpPr>
          <p:cNvPr id="38916" name="Text Box 4"/>
          <p:cNvSpPr txBox="1">
            <a:spLocks/>
          </p:cNvSpPr>
          <p:nvPr/>
        </p:nvSpPr>
        <p:spPr bwMode="auto">
          <a:xfrm>
            <a:off x="612775" y="1600200"/>
            <a:ext cx="81534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</a:pPr>
            <a:r>
              <a:rPr lang="en-US" sz="2400">
                <a:latin typeface="Tw Cen MT"/>
              </a:rPr>
              <a:t>Builds straight-copy skill focusing on speed or accuracy while emphasizing specific reaches.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 cstate="print"/>
          <a:srcRect l="842"/>
          <a:stretch>
            <a:fillRect/>
          </a:stretch>
        </p:blipFill>
        <p:spPr bwMode="auto">
          <a:xfrm>
            <a:off x="323850" y="2492375"/>
            <a:ext cx="8477250" cy="356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736725"/>
            <a:ext cx="8088313" cy="482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1" name="Rectangle 3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Assessment Is First . . .</a:t>
            </a:r>
          </a:p>
        </p:txBody>
      </p:sp>
      <p:sp>
        <p:nvSpPr>
          <p:cNvPr id="3" name="Text Box 4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092950" y="4365625"/>
            <a:ext cx="1838325" cy="1938338"/>
          </a:xfrm>
          <a:prstGeom prst="rect">
            <a:avLst/>
          </a:prstGeom>
          <a:solidFill>
            <a:schemeClr val="bg1"/>
          </a:solidFill>
          <a:ln w="19050">
            <a:solidFill>
              <a:srgbClr val="DD804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w Cen MT"/>
              </a:rPr>
              <a:t>*Shaded items indicate critical techniques that must be acceptable.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431800" y="228600"/>
            <a:ext cx="8478838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Supplementary Timed Writings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29</a:t>
            </a:r>
          </a:p>
        </p:txBody>
      </p:sp>
      <p:sp>
        <p:nvSpPr>
          <p:cNvPr id="38916" name="Text Box 4"/>
          <p:cNvSpPr txBox="1">
            <a:spLocks/>
          </p:cNvSpPr>
          <p:nvPr/>
        </p:nvSpPr>
        <p:spPr bwMode="auto">
          <a:xfrm>
            <a:off x="612775" y="1600200"/>
            <a:ext cx="8153400" cy="7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</a:pPr>
            <a:r>
              <a:rPr lang="en-US" sz="2400" dirty="0" smtClean="0">
                <a:latin typeface="Tw Cen MT"/>
              </a:rPr>
              <a:t>Ten back-of-book supplementary timed writings provide more opportunities to measure students’ speed and accuracy.</a:t>
            </a:r>
            <a:endParaRPr lang="en-US" sz="2400" dirty="0">
              <a:latin typeface="Tw Cen M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20" y="2456892"/>
            <a:ext cx="7357114" cy="3933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031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2"/>
          <p:cNvSpPr>
            <a:spLocks noGrp="1"/>
          </p:cNvSpPr>
          <p:nvPr>
            <p:ph type="title" idx="4294967295"/>
          </p:nvPr>
        </p:nvSpPr>
        <p:spPr>
          <a:xfrm>
            <a:off x="612648" y="228600"/>
            <a:ext cx="8153400" cy="990600"/>
          </a:xfrm>
          <a:noFill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Technique for Sale!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4213" y="2384425"/>
            <a:ext cx="3492500" cy="304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/>
              <a:t>Keyboarding is a life skill — you must decide that building technique slowly and deliberately now will build a foundation that will “pay” big dividends in the “long run.”</a:t>
            </a:r>
            <a:endParaRPr lang="en-US" sz="2400" dirty="0">
              <a:latin typeface="Tw Cen MT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967288" y="1808163"/>
            <a:ext cx="3001962" cy="138588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Remember who won the proverbial race!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36950"/>
            <a:ext cx="3554413" cy="2243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68300"/>
            <a:ext cx="5611812" cy="757238"/>
          </a:xfrm>
          <a:prstGeom prst="rect">
            <a:avLst/>
          </a:prstGeom>
          <a:noFill/>
        </p:spPr>
      </p:pic>
      <p:pic>
        <p:nvPicPr>
          <p:cNvPr id="3994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665288"/>
            <a:ext cx="8258175" cy="4643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Feedback?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31</a:t>
            </a:r>
          </a:p>
        </p:txBody>
      </p:sp>
      <p:pic>
        <p:nvPicPr>
          <p:cNvPr id="40964" name="Picture 1" descr="MCj04260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500" y="393700"/>
            <a:ext cx="1841500" cy="1631950"/>
          </a:xfrm>
          <a:prstGeom prst="rect">
            <a:avLst/>
          </a:prstGeom>
          <a:noFill/>
        </p:spPr>
      </p:pic>
      <p:pic>
        <p:nvPicPr>
          <p:cNvPr id="4096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463" y="3863975"/>
            <a:ext cx="1047750" cy="11017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431034" y="4076164"/>
            <a:ext cx="467283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dirty="0">
                <a:ln w="11430"/>
                <a:solidFill>
                  <a:srgbClr val="0066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Happy skillbuilding!</a:t>
            </a:r>
            <a:endParaRPr lang="en-US" sz="4000" b="1" dirty="0">
              <a:ln w="11430"/>
              <a:solidFill>
                <a:srgbClr val="0066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1938338"/>
            <a:ext cx="710565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ctr" fontAlgn="base">
              <a:spcBef>
                <a:spcPts val="700"/>
              </a:spcBef>
              <a:spcAft>
                <a:spcPct val="0"/>
              </a:spcAft>
            </a:pPr>
            <a:r>
              <a:rPr lang="en-US" sz="2400">
                <a:latin typeface="Tw Cen MT"/>
              </a:rPr>
              <a:t>If you have any questions or comments regarding this presentation, please send an e-mail:</a:t>
            </a:r>
          </a:p>
        </p:txBody>
      </p:sp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2113" y="2811463"/>
            <a:ext cx="3895725" cy="32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77813" y="6015038"/>
            <a:ext cx="8578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2060"/>
                </a:solidFill>
                <a:latin typeface="Arial" charset="0"/>
                <a:ea typeface="Verdana"/>
                <a:cs typeface="Arial" charset="0"/>
              </a:rPr>
              <a:t>Note:</a:t>
            </a:r>
            <a:r>
              <a:rPr lang="en-US" sz="1600">
                <a:latin typeface="Tahoma"/>
              </a:rPr>
              <a:t> This presentation was created for use by instructors or students to serve as a possible model in a keyboarding course. Your specific course requirements may vary.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Followed by Remediation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9460" name="Text Box 4"/>
          <p:cNvSpPr txBox="1">
            <a:spLocks/>
          </p:cNvSpPr>
          <p:nvPr/>
        </p:nvSpPr>
        <p:spPr bwMode="auto">
          <a:xfrm>
            <a:off x="900113" y="3897313"/>
            <a:ext cx="74882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/>
            </a:pPr>
            <a:r>
              <a:rPr lang="en-US" sz="2400" dirty="0">
                <a:latin typeface="Tw Cen MT"/>
              </a:rPr>
              <a:t>GDP’s Skillbuilding, Lessons, and MAP+ features are truly a powerful, effective, convenient “</a:t>
            </a:r>
            <a:r>
              <a:rPr lang="en-US" sz="2400" b="1" dirty="0">
                <a:solidFill>
                  <a:schemeClr val="accent6"/>
                </a:solidFill>
                <a:latin typeface="Tw Cen MT"/>
              </a:rPr>
              <a:t>triple-threat remediation</a:t>
            </a:r>
            <a:r>
              <a:rPr lang="en-US" sz="2400" dirty="0">
                <a:latin typeface="Tw Cen MT"/>
              </a:rPr>
              <a:t>” plan.</a:t>
            </a:r>
          </a:p>
          <a:p>
            <a:pPr marL="319088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/>
            </a:pPr>
            <a:r>
              <a:rPr lang="en-US" sz="2400" dirty="0">
                <a:latin typeface="Tw Cen MT"/>
              </a:rPr>
              <a:t>Each routine will be discussed in detail as it relates to remediating specific keyboarding problems </a:t>
            </a:r>
            <a:r>
              <a:rPr lang="en-US" sz="2400">
                <a:latin typeface="Tw Cen MT"/>
              </a:rPr>
              <a:t>identified in </a:t>
            </a:r>
            <a:r>
              <a:rPr lang="en-US" sz="2400" dirty="0">
                <a:latin typeface="Tw Cen MT"/>
              </a:rPr>
              <a:t>the technique check.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1989138"/>
            <a:ext cx="1533525" cy="4572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938" y="1989138"/>
            <a:ext cx="885825" cy="4572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 t="7561"/>
          <a:stretch>
            <a:fillRect/>
          </a:stretch>
        </p:blipFill>
        <p:spPr bwMode="auto">
          <a:xfrm>
            <a:off x="4032250" y="1989138"/>
            <a:ext cx="1371600" cy="43973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  <p:sp>
        <p:nvSpPr>
          <p:cNvPr id="13320" name="AutoShape 8"/>
          <p:cNvSpPr>
            <a:spLocks/>
          </p:cNvSpPr>
          <p:nvPr/>
        </p:nvSpPr>
        <p:spPr bwMode="auto">
          <a:xfrm>
            <a:off x="3636963" y="2168525"/>
            <a:ext cx="215900" cy="215900"/>
          </a:xfrm>
          <a:custGeom>
            <a:avLst/>
            <a:gdLst>
              <a:gd name="T0" fmla="*/ 186854 w 216024"/>
              <a:gd name="T1" fmla="*/ 107702 h 216024"/>
              <a:gd name="T2" fmla="*/ 107702 w 216024"/>
              <a:gd name="T3" fmla="*/ 186854 h 216024"/>
              <a:gd name="T4" fmla="*/ 28554 w 216024"/>
              <a:gd name="T5" fmla="*/ 107702 h 216024"/>
              <a:gd name="T6" fmla="*/ 107702 w 216024"/>
              <a:gd name="T7" fmla="*/ 28554 h 216024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8634 w 216024"/>
              <a:gd name="T13" fmla="*/ 82608 h 216024"/>
              <a:gd name="T14" fmla="*/ 187390 w 216024"/>
              <a:gd name="T15" fmla="*/ 133416 h 2160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24" h="216024">
                <a:moveTo>
                  <a:pt x="28634" y="82608"/>
                </a:moveTo>
                <a:lnTo>
                  <a:pt x="82608" y="82608"/>
                </a:lnTo>
                <a:lnTo>
                  <a:pt x="82608" y="28634"/>
                </a:lnTo>
                <a:lnTo>
                  <a:pt x="133416" y="28634"/>
                </a:lnTo>
                <a:lnTo>
                  <a:pt x="133416" y="82608"/>
                </a:lnTo>
                <a:lnTo>
                  <a:pt x="187390" y="82608"/>
                </a:lnTo>
                <a:lnTo>
                  <a:pt x="187390" y="133416"/>
                </a:lnTo>
                <a:lnTo>
                  <a:pt x="133416" y="133416"/>
                </a:lnTo>
                <a:lnTo>
                  <a:pt x="133416" y="187390"/>
                </a:lnTo>
                <a:lnTo>
                  <a:pt x="82608" y="187390"/>
                </a:lnTo>
                <a:lnTo>
                  <a:pt x="82608" y="133416"/>
                </a:lnTo>
                <a:lnTo>
                  <a:pt x="28634" y="133416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321" name="AutoShape 9"/>
          <p:cNvSpPr>
            <a:spLocks/>
          </p:cNvSpPr>
          <p:nvPr/>
        </p:nvSpPr>
        <p:spPr bwMode="auto">
          <a:xfrm>
            <a:off x="5581650" y="2133600"/>
            <a:ext cx="215900" cy="215900"/>
          </a:xfrm>
          <a:custGeom>
            <a:avLst/>
            <a:gdLst>
              <a:gd name="T0" fmla="*/ 186854 w 216024"/>
              <a:gd name="T1" fmla="*/ 107702 h 216024"/>
              <a:gd name="T2" fmla="*/ 107702 w 216024"/>
              <a:gd name="T3" fmla="*/ 186854 h 216024"/>
              <a:gd name="T4" fmla="*/ 28554 w 216024"/>
              <a:gd name="T5" fmla="*/ 107702 h 216024"/>
              <a:gd name="T6" fmla="*/ 107702 w 216024"/>
              <a:gd name="T7" fmla="*/ 28554 h 216024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8634 w 216024"/>
              <a:gd name="T13" fmla="*/ 82608 h 216024"/>
              <a:gd name="T14" fmla="*/ 187390 w 216024"/>
              <a:gd name="T15" fmla="*/ 133416 h 2160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24" h="216024">
                <a:moveTo>
                  <a:pt x="28634" y="82608"/>
                </a:moveTo>
                <a:lnTo>
                  <a:pt x="82608" y="82608"/>
                </a:lnTo>
                <a:lnTo>
                  <a:pt x="82608" y="28634"/>
                </a:lnTo>
                <a:lnTo>
                  <a:pt x="133416" y="28634"/>
                </a:lnTo>
                <a:lnTo>
                  <a:pt x="133416" y="82608"/>
                </a:lnTo>
                <a:lnTo>
                  <a:pt x="187390" y="82608"/>
                </a:lnTo>
                <a:lnTo>
                  <a:pt x="187390" y="133416"/>
                </a:lnTo>
                <a:lnTo>
                  <a:pt x="133416" y="133416"/>
                </a:lnTo>
                <a:lnTo>
                  <a:pt x="133416" y="187390"/>
                </a:lnTo>
                <a:lnTo>
                  <a:pt x="82608" y="187390"/>
                </a:lnTo>
                <a:lnTo>
                  <a:pt x="82608" y="133416"/>
                </a:lnTo>
                <a:lnTo>
                  <a:pt x="28634" y="133416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322" name="AutoShape 10"/>
          <p:cNvSpPr>
            <a:spLocks/>
          </p:cNvSpPr>
          <p:nvPr/>
        </p:nvSpPr>
        <p:spPr bwMode="auto">
          <a:xfrm>
            <a:off x="2879725" y="2924175"/>
            <a:ext cx="215900" cy="288925"/>
          </a:xfrm>
          <a:custGeom>
            <a:avLst/>
            <a:gdLst>
              <a:gd name="T0" fmla="*/ 186961 w 216024"/>
              <a:gd name="T1" fmla="*/ 94369 h 288032"/>
              <a:gd name="T2" fmla="*/ 186961 w 216024"/>
              <a:gd name="T3" fmla="*/ 197253 h 288032"/>
              <a:gd name="T4" fmla="*/ 107764 w 216024"/>
              <a:gd name="T5" fmla="*/ 231546 h 288032"/>
              <a:gd name="T6" fmla="*/ 28570 w 216024"/>
              <a:gd name="T7" fmla="*/ 94369 h 288032"/>
              <a:gd name="T8" fmla="*/ 28570 w 216024"/>
              <a:gd name="T9" fmla="*/ 197253 h 288032"/>
              <a:gd name="T10" fmla="*/ 107764 w 216024"/>
              <a:gd name="T11" fmla="*/ 60075 h 288032"/>
              <a:gd name="T12" fmla="*/ 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17694720 60000 65536"/>
              <a:gd name="T18" fmla="*/ 28634 w 216024"/>
              <a:gd name="T19" fmla="*/ 59335 h 288032"/>
              <a:gd name="T20" fmla="*/ 187390 w 216024"/>
              <a:gd name="T21" fmla="*/ 228697 h 2880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24" h="288032">
                <a:moveTo>
                  <a:pt x="28634" y="59335"/>
                </a:moveTo>
                <a:lnTo>
                  <a:pt x="187390" y="59335"/>
                </a:lnTo>
                <a:lnTo>
                  <a:pt x="187390" y="127080"/>
                </a:lnTo>
                <a:lnTo>
                  <a:pt x="28634" y="127080"/>
                </a:lnTo>
                <a:close/>
                <a:moveTo>
                  <a:pt x="28634" y="160952"/>
                </a:moveTo>
                <a:lnTo>
                  <a:pt x="187390" y="160952"/>
                </a:lnTo>
                <a:lnTo>
                  <a:pt x="187390" y="228697"/>
                </a:lnTo>
                <a:lnTo>
                  <a:pt x="28634" y="22869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95836" y="2600908"/>
            <a:ext cx="363640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Success!</a:t>
            </a:r>
          </a:p>
        </p:txBody>
      </p:sp>
      <p:pic>
        <p:nvPicPr>
          <p:cNvPr id="133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881188"/>
            <a:ext cx="5834063" cy="1871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Skillbuilding + Lessons + MAP+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8" name="Text Box 4"/>
          <p:cNvSpPr txBox="1">
            <a:spLocks/>
          </p:cNvSpPr>
          <p:nvPr/>
        </p:nvSpPr>
        <p:spPr bwMode="auto">
          <a:xfrm>
            <a:off x="2087563" y="1736725"/>
            <a:ext cx="66421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319088" indent="-319088" eaLnBrk="0" fontAlgn="base" hangingPunct="0"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¨"/>
              <a:defRPr/>
            </a:pPr>
            <a:r>
              <a:rPr lang="en-US" sz="2400" dirty="0"/>
              <a:t>Use the </a:t>
            </a:r>
            <a:r>
              <a:rPr lang="en-US" sz="2400" b="1" dirty="0">
                <a:solidFill>
                  <a:srgbClr val="993300"/>
                </a:solidFill>
              </a:rPr>
              <a:t>Skillbuilding</a:t>
            </a:r>
            <a:r>
              <a:rPr lang="en-US" sz="2400" dirty="0"/>
              <a:t> button, </a:t>
            </a:r>
            <a:r>
              <a:rPr lang="en-US" sz="2400" b="1" dirty="0">
                <a:solidFill>
                  <a:srgbClr val="993300"/>
                </a:solidFill>
              </a:rPr>
              <a:t>New Key Drill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993300"/>
                </a:solidFill>
              </a:rPr>
              <a:t>New Key Review</a:t>
            </a:r>
            <a:r>
              <a:rPr lang="en-US" sz="2400" dirty="0"/>
              <a:t>, to relearn keys and practice new keys.</a:t>
            </a:r>
          </a:p>
          <a:p>
            <a:pPr marL="319088" indent="-319088" eaLnBrk="0" fontAlgn="base" hangingPunct="0"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¨"/>
              <a:defRPr/>
            </a:pPr>
            <a:r>
              <a:rPr lang="en-US" sz="2400" dirty="0"/>
              <a:t>Use the </a:t>
            </a:r>
            <a:r>
              <a:rPr lang="en-US" sz="2400" b="1" dirty="0">
                <a:solidFill>
                  <a:srgbClr val="993300"/>
                </a:solidFill>
              </a:rPr>
              <a:t>Lessons</a:t>
            </a:r>
            <a:r>
              <a:rPr lang="en-US" sz="2400" dirty="0"/>
              <a:t> button, </a:t>
            </a:r>
            <a:r>
              <a:rPr lang="en-US" sz="2400" b="1" dirty="0">
                <a:solidFill>
                  <a:srgbClr val="993300"/>
                </a:solidFill>
              </a:rPr>
              <a:t>Lesson “X” Enrichment</a:t>
            </a:r>
            <a:r>
              <a:rPr lang="en-US" sz="2400" dirty="0"/>
              <a:t>, for extra practice on Lessons 1-20.</a:t>
            </a:r>
          </a:p>
          <a:p>
            <a:pPr marL="319088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/>
            </a:pPr>
            <a:r>
              <a:rPr lang="en-US" sz="2400" dirty="0"/>
              <a:t>Use the </a:t>
            </a:r>
            <a:r>
              <a:rPr lang="en-US" sz="2400" b="1" dirty="0">
                <a:solidFill>
                  <a:srgbClr val="993300"/>
                </a:solidFill>
              </a:rPr>
              <a:t>MAP+</a:t>
            </a:r>
            <a:r>
              <a:rPr lang="en-US" sz="2400" dirty="0"/>
              <a:t> button for unlimited skillbuilding drills beginning with Lesson 1 and for intensive practice and diagnostics for Lesson 17 on.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08163"/>
            <a:ext cx="153352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033713"/>
            <a:ext cx="88582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4" cstate="print"/>
          <a:srcRect t="7561"/>
          <a:stretch>
            <a:fillRect/>
          </a:stretch>
        </p:blipFill>
        <p:spPr bwMode="auto">
          <a:xfrm>
            <a:off x="576263" y="2420938"/>
            <a:ext cx="1371600" cy="439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005263"/>
            <a:ext cx="8528050" cy="2411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Skillbuilding Drills Tab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5" name="Text Box 4"/>
          <p:cNvSpPr txBox="1">
            <a:spLocks/>
          </p:cNvSpPr>
          <p:nvPr/>
        </p:nvSpPr>
        <p:spPr bwMode="auto">
          <a:xfrm>
            <a:off x="2195513" y="1881188"/>
            <a:ext cx="63531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19088" indent="-319088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  <a:defRPr/>
            </a:pPr>
            <a:r>
              <a:rPr lang="en-US" sz="2400" dirty="0"/>
              <a:t>Use the </a:t>
            </a:r>
            <a:r>
              <a:rPr lang="en-US" sz="2400" b="1" dirty="0">
                <a:solidFill>
                  <a:srgbClr val="993300"/>
                </a:solidFill>
              </a:rPr>
              <a:t>Skillbuilding</a:t>
            </a:r>
            <a:r>
              <a:rPr lang="en-US" sz="2400" dirty="0"/>
              <a:t> button, </a:t>
            </a:r>
            <a:r>
              <a:rPr lang="en-US" sz="2400" b="1" dirty="0">
                <a:solidFill>
                  <a:srgbClr val="993300"/>
                </a:solidFill>
              </a:rPr>
              <a:t>Drills</a:t>
            </a:r>
            <a:r>
              <a:rPr lang="en-US" sz="2400" dirty="0"/>
              <a:t> tab, to go directly to the skillbuilding routines listed below.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024063"/>
            <a:ext cx="1533525" cy="4572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3068638"/>
            <a:ext cx="8701088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Correct Fingering First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6388" name="Text Box 4"/>
          <p:cNvSpPr txBox="1">
            <a:spLocks/>
          </p:cNvSpPr>
          <p:nvPr/>
        </p:nvSpPr>
        <p:spPr bwMode="auto">
          <a:xfrm>
            <a:off x="612775" y="1600200"/>
            <a:ext cx="81534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</a:pPr>
            <a:r>
              <a:rPr lang="en-US" sz="2800">
                <a:latin typeface="Tw Cen MT"/>
              </a:rPr>
              <a:t>The first item to address is correct fingering. </a:t>
            </a:r>
          </a:p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</a:pPr>
            <a:r>
              <a:rPr lang="en-US" sz="2800">
                <a:latin typeface="Tw Cen MT"/>
              </a:rPr>
              <a:t>Before you move on to remediating the more refined aspects of keyboarding technique, you must first be sure you are using the correct fingering.</a:t>
            </a:r>
          </a:p>
          <a:p>
            <a:pPr marL="319088" indent="-319088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¨"/>
            </a:pPr>
            <a:r>
              <a:rPr lang="en-US" sz="2800">
                <a:latin typeface="Tw Cen MT"/>
              </a:rPr>
              <a:t>The most effective way to relearn a keystroke is to move to the lesson in which it was introduced and practice it until you have relearned the keystroke.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Skillbuilding –  New Key Drills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7412" name="Rectangle 4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1216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/>
              <a:buChar char="¨"/>
            </a:pPr>
            <a:r>
              <a:rPr lang="en-US" sz="1800"/>
              <a:t>Click </a:t>
            </a:r>
            <a:r>
              <a:rPr lang="en-US" sz="2000" b="1">
                <a:solidFill>
                  <a:srgbClr val="993300"/>
                </a:solidFill>
              </a:rPr>
              <a:t>Skillbuilding</a:t>
            </a:r>
            <a:r>
              <a:rPr lang="en-US" sz="1800"/>
              <a:t>, </a:t>
            </a:r>
            <a:r>
              <a:rPr lang="en-US" sz="2000" b="1">
                <a:solidFill>
                  <a:srgbClr val="993300"/>
                </a:solidFill>
              </a:rPr>
              <a:t>New</a:t>
            </a:r>
            <a:r>
              <a:rPr lang="en-US" sz="1800" b="1"/>
              <a:t> </a:t>
            </a:r>
            <a:r>
              <a:rPr lang="en-US" sz="2000" b="1">
                <a:solidFill>
                  <a:srgbClr val="993300"/>
                </a:solidFill>
              </a:rPr>
              <a:t>Keys</a:t>
            </a:r>
            <a:r>
              <a:rPr lang="en-US" sz="1800" b="1"/>
              <a:t> </a:t>
            </a:r>
            <a:r>
              <a:rPr lang="en-US" sz="1800"/>
              <a:t>tab, </a:t>
            </a:r>
            <a:r>
              <a:rPr lang="en-US" sz="2000" b="1">
                <a:solidFill>
                  <a:srgbClr val="993300"/>
                </a:solidFill>
              </a:rPr>
              <a:t>New Key Drill </a:t>
            </a:r>
            <a:r>
              <a:rPr lang="en-US" sz="1800"/>
              <a:t>menu.</a:t>
            </a:r>
          </a:p>
          <a:p>
            <a:pPr eaLnBrk="1" hangingPunct="1">
              <a:lnSpc>
                <a:spcPct val="80000"/>
              </a:lnSpc>
              <a:buFont typeface="Wingdings"/>
              <a:buChar char="¨"/>
            </a:pPr>
            <a:r>
              <a:rPr lang="en-US" sz="2000"/>
              <a:t>Click the desired key on the menu to move directly to the lesson where the key was introduced.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2" cstate="print"/>
          <a:srcRect t="1138"/>
          <a:stretch>
            <a:fillRect/>
          </a:stretch>
        </p:blipFill>
        <p:spPr bwMode="auto">
          <a:xfrm>
            <a:off x="250825" y="2816225"/>
            <a:ext cx="8628063" cy="3135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Relearn Key — Demonstration</a:t>
            </a:r>
          </a:p>
        </p:txBody>
      </p:sp>
      <p:sp>
        <p:nvSpPr>
          <p:cNvPr id="3" name="Text Box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18436" name="Rectangle 4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1504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/>
              <a:buChar char="¨"/>
            </a:pPr>
            <a:r>
              <a:rPr lang="en-US" sz="2000"/>
              <a:t>In this example, when you click </a:t>
            </a:r>
            <a:r>
              <a:rPr lang="en-US" sz="2200" b="1">
                <a:solidFill>
                  <a:srgbClr val="993300"/>
                </a:solidFill>
              </a:rPr>
              <a:t>5D: The C Key</a:t>
            </a:r>
            <a:r>
              <a:rPr lang="en-US" sz="2000"/>
              <a:t>, you are moved directly to Lesson 5D where this key was introduced. </a:t>
            </a:r>
          </a:p>
          <a:p>
            <a:pPr eaLnBrk="1" hangingPunct="1">
              <a:lnSpc>
                <a:spcPct val="80000"/>
              </a:lnSpc>
              <a:buFont typeface="Wingdings"/>
              <a:buChar char="¨"/>
            </a:pPr>
            <a:r>
              <a:rPr lang="en-US" sz="2000"/>
              <a:t>Click the </a:t>
            </a:r>
            <a:r>
              <a:rPr lang="en-US" sz="2200" b="1">
                <a:solidFill>
                  <a:srgbClr val="993300"/>
                </a:solidFill>
              </a:rPr>
              <a:t>Replay Demonstration </a:t>
            </a:r>
            <a:r>
              <a:rPr lang="en-US" sz="2000"/>
              <a:t>button; if possible, listen to the directions; and study the correct fingering until you relearn the keystroke; then click </a:t>
            </a:r>
            <a:r>
              <a:rPr lang="en-US" sz="2200" b="1">
                <a:solidFill>
                  <a:srgbClr val="993300"/>
                </a:solidFill>
              </a:rPr>
              <a:t>Next</a:t>
            </a:r>
            <a:r>
              <a:rPr lang="en-US" sz="2000"/>
              <a:t>.</a:t>
            </a:r>
            <a:endParaRPr lang="en-US" sz="2000" b="1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 l="3412" t="1321"/>
          <a:stretch>
            <a:fillRect/>
          </a:stretch>
        </p:blipFill>
        <p:spPr bwMode="auto">
          <a:xfrm>
            <a:off x="1042988" y="3249613"/>
            <a:ext cx="7602537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edia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edia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edia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edia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edia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Media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Media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3493</TotalTime>
  <Words>1173</Words>
  <Application>Microsoft Office PowerPoint</Application>
  <PresentationFormat>On-screen Show (4:3)</PresentationFormat>
  <Paragraphs>124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Median</vt:lpstr>
      <vt:lpstr>1_Median</vt:lpstr>
      <vt:lpstr>2_Median</vt:lpstr>
      <vt:lpstr>3_Median</vt:lpstr>
      <vt:lpstr>4_Median</vt:lpstr>
      <vt:lpstr>5_Median</vt:lpstr>
      <vt:lpstr>6_Median</vt:lpstr>
      <vt:lpstr>7_Median</vt:lpstr>
      <vt:lpstr>8_Median</vt:lpstr>
      <vt:lpstr>ORIENTATION TO SKILLBUILDING AND map+</vt:lpstr>
      <vt:lpstr>Typing Technique</vt:lpstr>
      <vt:lpstr>Assessment Is First . . .</vt:lpstr>
      <vt:lpstr>Followed by Remediation</vt:lpstr>
      <vt:lpstr>Skillbuilding + Lessons + MAP+</vt:lpstr>
      <vt:lpstr>Skillbuilding Drills Tab</vt:lpstr>
      <vt:lpstr>Correct Fingering First</vt:lpstr>
      <vt:lpstr>Skillbuilding –  New Key Drills</vt:lpstr>
      <vt:lpstr>Relearn Key — Demonstration</vt:lpstr>
      <vt:lpstr>Practice Drill Lines</vt:lpstr>
      <vt:lpstr>Skillbuilding –  New Key Drills</vt:lpstr>
      <vt:lpstr>MAP+ — Individualized Diagnostics</vt:lpstr>
      <vt:lpstr>MAP+ — Additional Skillbuilding</vt:lpstr>
      <vt:lpstr>MAP+ — Unlimited Skillbuilding</vt:lpstr>
      <vt:lpstr>MAP+ — Intensive Practice</vt:lpstr>
      <vt:lpstr>MAP+ — Intensive Practice (cont’d)</vt:lpstr>
      <vt:lpstr>MAP + Diagnostics: Alphabet, Number, and Symbols</vt:lpstr>
      <vt:lpstr>MAP+ — Alphabet Pretest</vt:lpstr>
      <vt:lpstr>MAP+ — Numbers Pretest</vt:lpstr>
      <vt:lpstr>MAP+ — Symbols Pretest</vt:lpstr>
      <vt:lpstr>MAP+ — Prescriptive Drills</vt:lpstr>
      <vt:lpstr>MAP+ — Summary</vt:lpstr>
      <vt:lpstr>Skillbuilding Button</vt:lpstr>
      <vt:lpstr>12-Second Speed Sprints Routine</vt:lpstr>
      <vt:lpstr>Paced Practice Routine</vt:lpstr>
      <vt:lpstr>Progressive Practice Routine</vt:lpstr>
      <vt:lpstr>Sustained Practice Routine</vt:lpstr>
      <vt:lpstr>Technique Practice Routine</vt:lpstr>
      <vt:lpstr>Pretest/Practice/Posttest Routine</vt:lpstr>
      <vt:lpstr>Supplementary Timed Writings</vt:lpstr>
      <vt:lpstr>Technique for Sale!</vt:lpstr>
      <vt:lpstr>Feedback?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TO TECHNIQUE CHECKS &amp; MAP+</dc:title>
  <dc:creator>Arlene</dc:creator>
  <cp:lastModifiedBy>Arlene</cp:lastModifiedBy>
  <cp:revision>381</cp:revision>
  <dcterms:created xsi:type="dcterms:W3CDTF">2010-12-06T19:43:15Z</dcterms:created>
  <dcterms:modified xsi:type="dcterms:W3CDTF">2012-03-30T16:36:00Z</dcterms:modified>
</cp:coreProperties>
</file>