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73" r:id="rId3"/>
    <p:sldMasterId id="2147483674" r:id="rId4"/>
    <p:sldMasterId id="2147483675" r:id="rId5"/>
    <p:sldMasterId id="2147483676" r:id="rId6"/>
    <p:sldMasterId id="2147483677" r:id="rId7"/>
    <p:sldMasterId id="2147483678" r:id="rId8"/>
    <p:sldMasterId id="2147483767" r:id="rId9"/>
  </p:sldMasterIdLst>
  <p:notesMasterIdLst>
    <p:notesMasterId r:id="rId27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83" r:id="rId18"/>
    <p:sldId id="295" r:id="rId19"/>
    <p:sldId id="284" r:id="rId20"/>
    <p:sldId id="285" r:id="rId21"/>
    <p:sldId id="264" r:id="rId22"/>
    <p:sldId id="293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0" autoAdjust="0"/>
    <p:restoredTop sz="94400"/>
  </p:normalViewPr>
  <p:slideViewPr>
    <p:cSldViewPr>
      <p:cViewPr varScale="1">
        <p:scale>
          <a:sx n="91" d="100"/>
          <a:sy n="91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12/18/2010</a:t>
            </a:r>
          </a:p>
        </p:txBody>
      </p:sp>
      <p:sp>
        <p:nvSpPr>
          <p:cNvPr id="27652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Rectangle 4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Rectangle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6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9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600200"/>
            <a:ext cx="1295400" cy="990600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71600" y="1600200"/>
            <a:ext cx="7772400" cy="990600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17" name="Rectangle 9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4101" name="Rectangle 5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12" name="Rectangle 9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5125" name="Rectangle 5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12" name="Rectangle 9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9525" y="4664075"/>
            <a:ext cx="1463675" cy="712788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44638" y="4654550"/>
            <a:ext cx="7599362" cy="712788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5" name="Rectangle 5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4" name="Rectangle 6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5" name="Rectangle 7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Rectangle 8"/>
          <p:cNvSpPr>
            <a:spLocks noGrp="1"/>
          </p:cNvSpPr>
          <p:nvPr>
            <p:ph type="dt" sz="half" idx="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9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18" name="Rectangle 10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42038" y="609600"/>
            <a:ext cx="228600" cy="6248400"/>
          </a:xfrm>
          <a:prstGeom prst="rect">
            <a:avLst/>
          </a:prstGeom>
          <a:solidFill>
            <a:srgbClr val="94B6D2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2038" y="0"/>
            <a:ext cx="228600" cy="533400"/>
          </a:xfrm>
          <a:prstGeom prst="rect">
            <a:avLst/>
          </a:prstGeom>
          <a:solidFill>
            <a:srgbClr val="DD8047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8197" name="Rectangle 5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8" name="Rectangle 6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9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221" name="Rectangle 5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2" name="Rectangle 6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gdpkeyboarding.com/Word_Files/Technique_Check_Copy_11e.docc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Grp="1"/>
          </p:cNvSpPr>
          <p:nvPr/>
        </p:nvSpPr>
        <p:spPr bwMode="auto">
          <a:xfrm>
            <a:off x="76200" y="6069013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w Cen MT"/>
              </a:rPr>
              <a:t>3/27/11</a:t>
            </a:r>
          </a:p>
        </p:txBody>
      </p:sp>
      <p:sp>
        <p:nvSpPr>
          <p:cNvPr id="2" name="Rectangle 3"/>
          <p:cNvSpPr>
            <a:spLocks noGrp="1"/>
          </p:cNvSpPr>
          <p:nvPr>
            <p:ph type="ctrTitle" idx="4294967295"/>
          </p:nvPr>
        </p:nvSpPr>
        <p:spPr>
          <a:xfrm>
            <a:off x="4191000" y="1376363"/>
            <a:ext cx="4953000" cy="1828800"/>
          </a:xfrm>
        </p:spPr>
        <p:txBody>
          <a:bodyPr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cap="all" dirty="0">
                <a:solidFill>
                  <a:schemeClr val="bg2"/>
                </a:solidFill>
                <a:latin typeface="+mj-lt"/>
              </a:rPr>
              <a:t>ORIENTATION TO TECHNIQUE CHECKS</a:t>
            </a:r>
          </a:p>
        </p:txBody>
      </p:sp>
      <p:sp>
        <p:nvSpPr>
          <p:cNvPr id="10244" name="Rectangle 4"/>
          <p:cNvSpPr>
            <a:spLocks noGrp="1"/>
          </p:cNvSpPr>
          <p:nvPr>
            <p:ph type="subTitle" idx="4294967295"/>
          </p:nvPr>
        </p:nvSpPr>
        <p:spPr>
          <a:xfrm>
            <a:off x="4343400" y="4076700"/>
            <a:ext cx="4800600" cy="685800"/>
          </a:xfrm>
        </p:spPr>
        <p:txBody>
          <a:bodyPr anchor="ctr"/>
          <a:lstStyle/>
          <a:p>
            <a:pPr marL="0" indent="0" algn="ctr" eaLnBrk="1" hangingPunct="1">
              <a:buFont typeface="Wingdings"/>
              <a:buNone/>
            </a:pPr>
            <a:r>
              <a:rPr lang="en-US" sz="2400" b="1">
                <a:solidFill>
                  <a:srgbClr val="FF9933"/>
                </a:solidFill>
                <a:latin typeface="Arial Narrow"/>
                <a:cs typeface="Arial" charset="0"/>
              </a:rPr>
              <a:t>By Arlene Zimmerly, Coauthor</a:t>
            </a:r>
          </a:p>
          <a:p>
            <a:pPr marL="0" indent="0" algn="ctr" eaLnBrk="1" hangingPunct="1">
              <a:buFont typeface="Wingdings"/>
              <a:buNone/>
            </a:pPr>
            <a:r>
              <a:rPr lang="en-US" sz="2400" b="1" i="1">
                <a:solidFill>
                  <a:srgbClr val="FF9933"/>
                </a:solidFill>
                <a:latin typeface="Arial Narrow"/>
                <a:cs typeface="Arial" charset="0"/>
              </a:rPr>
              <a:t>Gregg College Keyboarding &amp; Document Processing, </a:t>
            </a:r>
            <a:r>
              <a:rPr lang="en-US" sz="2400" b="1">
                <a:solidFill>
                  <a:srgbClr val="FF9933"/>
                </a:solidFill>
                <a:latin typeface="Arial Narrow"/>
                <a:cs typeface="Arial" charset="0"/>
              </a:rPr>
              <a:t>11e</a:t>
            </a:r>
          </a:p>
          <a:p>
            <a:pPr marL="0" indent="0" eaLnBrk="1" hangingPunct="1">
              <a:buFont typeface="Wingdings"/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245" name="Text Box 5"/>
          <p:cNvSpPr txBox="1"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ts val="700"/>
              </a:spcBef>
              <a:spcAft>
                <a:spcPct val="0"/>
              </a:spcAft>
            </a:pPr>
            <a:r>
              <a:rPr lang="en-US" sz="1400" b="1">
                <a:solidFill>
                  <a:srgbClr val="002060"/>
                </a:solidFill>
                <a:latin typeface="Arial" charset="0"/>
                <a:ea typeface="Verdana"/>
                <a:cs typeface="Arial" charset="0"/>
              </a:rPr>
              <a:t>Note: </a:t>
            </a:r>
            <a:r>
              <a:rPr lang="en-US" sz="1400">
                <a:solidFill>
                  <a:srgbClr val="000000"/>
                </a:solidFill>
                <a:latin typeface="Tahoma"/>
              </a:rPr>
              <a:t>This presentation was created for use by instructors or students to serve as a possible model in a keyboarding course. Specific course requirements may vary.</a:t>
            </a:r>
            <a:endParaRPr lang="en-US" sz="2600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88913"/>
            <a:ext cx="4357688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Triple-Threat Remediation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460" name="Text Box 4"/>
          <p:cNvSpPr txBox="1">
            <a:spLocks/>
          </p:cNvSpPr>
          <p:nvPr/>
        </p:nvSpPr>
        <p:spPr bwMode="auto">
          <a:xfrm>
            <a:off x="863600" y="2852738"/>
            <a:ext cx="72009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400">
                <a:latin typeface="Tw Cen MT"/>
              </a:rPr>
              <a:t>Remediation using GDP’s Skillbuilding, Lessons, and MAP+ features will be discussed briefly in this presentation. </a:t>
            </a:r>
          </a:p>
          <a:p>
            <a:pPr marL="319088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400">
                <a:latin typeface="Tw Cen MT"/>
              </a:rPr>
              <a:t>See “Skillbuilding and MAP+” (a related presentation and movie) for details on using these very powerful features for remediation after a technique check assessment.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89138"/>
            <a:ext cx="1533525" cy="457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989138"/>
            <a:ext cx="885825" cy="457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 t="7561"/>
          <a:stretch>
            <a:fillRect/>
          </a:stretch>
        </p:blipFill>
        <p:spPr bwMode="auto">
          <a:xfrm>
            <a:off x="3851275" y="1989138"/>
            <a:ext cx="1371600" cy="43973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sp>
        <p:nvSpPr>
          <p:cNvPr id="19464" name="AutoShape 8"/>
          <p:cNvSpPr>
            <a:spLocks/>
          </p:cNvSpPr>
          <p:nvPr/>
        </p:nvSpPr>
        <p:spPr bwMode="auto">
          <a:xfrm>
            <a:off x="3455988" y="2168525"/>
            <a:ext cx="215900" cy="215900"/>
          </a:xfrm>
          <a:custGeom>
            <a:avLst/>
            <a:gdLst>
              <a:gd name="T0" fmla="*/ 187175 w 216024"/>
              <a:gd name="T1" fmla="*/ 107888 h 216024"/>
              <a:gd name="T2" fmla="*/ 107888 w 216024"/>
              <a:gd name="T3" fmla="*/ 187175 h 216024"/>
              <a:gd name="T4" fmla="*/ 28602 w 216024"/>
              <a:gd name="T5" fmla="*/ 107888 h 216024"/>
              <a:gd name="T6" fmla="*/ 107888 w 216024"/>
              <a:gd name="T7" fmla="*/ 28602 h 216024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8634 w 216024"/>
              <a:gd name="T13" fmla="*/ 82608 h 216024"/>
              <a:gd name="T14" fmla="*/ 187390 w 216024"/>
              <a:gd name="T15" fmla="*/ 133416 h 216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24" h="216024">
                <a:moveTo>
                  <a:pt x="28634" y="82608"/>
                </a:moveTo>
                <a:lnTo>
                  <a:pt x="82608" y="82608"/>
                </a:lnTo>
                <a:lnTo>
                  <a:pt x="82608" y="28634"/>
                </a:lnTo>
                <a:lnTo>
                  <a:pt x="133416" y="28634"/>
                </a:lnTo>
                <a:lnTo>
                  <a:pt x="133416" y="82608"/>
                </a:lnTo>
                <a:lnTo>
                  <a:pt x="187390" y="82608"/>
                </a:lnTo>
                <a:lnTo>
                  <a:pt x="187390" y="133416"/>
                </a:lnTo>
                <a:lnTo>
                  <a:pt x="133416" y="133416"/>
                </a:lnTo>
                <a:lnTo>
                  <a:pt x="133416" y="187390"/>
                </a:lnTo>
                <a:lnTo>
                  <a:pt x="82608" y="187390"/>
                </a:lnTo>
                <a:lnTo>
                  <a:pt x="82608" y="133416"/>
                </a:lnTo>
                <a:lnTo>
                  <a:pt x="28634" y="133416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65" name="AutoShape 9"/>
          <p:cNvSpPr>
            <a:spLocks/>
          </p:cNvSpPr>
          <p:nvPr/>
        </p:nvSpPr>
        <p:spPr bwMode="auto">
          <a:xfrm>
            <a:off x="5400675" y="2133600"/>
            <a:ext cx="215900" cy="215900"/>
          </a:xfrm>
          <a:custGeom>
            <a:avLst/>
            <a:gdLst>
              <a:gd name="T0" fmla="*/ 187175 w 216024"/>
              <a:gd name="T1" fmla="*/ 107888 h 216024"/>
              <a:gd name="T2" fmla="*/ 107888 w 216024"/>
              <a:gd name="T3" fmla="*/ 187175 h 216024"/>
              <a:gd name="T4" fmla="*/ 28602 w 216024"/>
              <a:gd name="T5" fmla="*/ 107888 h 216024"/>
              <a:gd name="T6" fmla="*/ 107888 w 216024"/>
              <a:gd name="T7" fmla="*/ 28602 h 216024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8634 w 216024"/>
              <a:gd name="T13" fmla="*/ 82608 h 216024"/>
              <a:gd name="T14" fmla="*/ 187390 w 216024"/>
              <a:gd name="T15" fmla="*/ 133416 h 216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24" h="216024">
                <a:moveTo>
                  <a:pt x="28634" y="82608"/>
                </a:moveTo>
                <a:lnTo>
                  <a:pt x="82608" y="82608"/>
                </a:lnTo>
                <a:lnTo>
                  <a:pt x="82608" y="28634"/>
                </a:lnTo>
                <a:lnTo>
                  <a:pt x="133416" y="28634"/>
                </a:lnTo>
                <a:lnTo>
                  <a:pt x="133416" y="82608"/>
                </a:lnTo>
                <a:lnTo>
                  <a:pt x="187390" y="82608"/>
                </a:lnTo>
                <a:lnTo>
                  <a:pt x="187390" y="133416"/>
                </a:lnTo>
                <a:lnTo>
                  <a:pt x="133416" y="133416"/>
                </a:lnTo>
                <a:lnTo>
                  <a:pt x="133416" y="187390"/>
                </a:lnTo>
                <a:lnTo>
                  <a:pt x="82608" y="187390"/>
                </a:lnTo>
                <a:lnTo>
                  <a:pt x="82608" y="133416"/>
                </a:lnTo>
                <a:lnTo>
                  <a:pt x="28634" y="133416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Skillbuilding, Lessons, &amp; MAP+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8" name="Text Box 4"/>
          <p:cNvSpPr txBox="1">
            <a:spLocks/>
          </p:cNvSpPr>
          <p:nvPr/>
        </p:nvSpPr>
        <p:spPr bwMode="auto">
          <a:xfrm>
            <a:off x="2087563" y="1736725"/>
            <a:ext cx="6642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319088" indent="-319088" eaLnBrk="0" fontAlgn="base" hangingPunct="0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400" dirty="0"/>
              <a:t>Use the </a:t>
            </a:r>
            <a:r>
              <a:rPr lang="en-US" sz="2400" b="1" dirty="0">
                <a:solidFill>
                  <a:srgbClr val="993300"/>
                </a:solidFill>
              </a:rPr>
              <a:t>Skillbuilding</a:t>
            </a:r>
            <a:r>
              <a:rPr lang="en-US" sz="2400" dirty="0"/>
              <a:t> button, </a:t>
            </a:r>
            <a:r>
              <a:rPr lang="en-US" sz="2400" b="1" dirty="0">
                <a:solidFill>
                  <a:srgbClr val="993300"/>
                </a:solidFill>
              </a:rPr>
              <a:t>New Key Drill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993300"/>
                </a:solidFill>
              </a:rPr>
              <a:t>New Key Review</a:t>
            </a:r>
            <a:r>
              <a:rPr lang="en-US" sz="2400" dirty="0"/>
              <a:t>, to relearn keys and practice new keys.</a:t>
            </a:r>
          </a:p>
          <a:p>
            <a:pPr marL="319088" indent="-319088" eaLnBrk="0" fontAlgn="base" hangingPunct="0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400" dirty="0"/>
              <a:t>Use the </a:t>
            </a:r>
            <a:r>
              <a:rPr lang="en-US" sz="2400" b="1" dirty="0">
                <a:solidFill>
                  <a:srgbClr val="993300"/>
                </a:solidFill>
              </a:rPr>
              <a:t>Lessons</a:t>
            </a:r>
            <a:r>
              <a:rPr lang="en-US" sz="2400" dirty="0"/>
              <a:t> button, </a:t>
            </a:r>
            <a:r>
              <a:rPr lang="en-US" sz="2400" b="1" dirty="0">
                <a:solidFill>
                  <a:srgbClr val="993300"/>
                </a:solidFill>
              </a:rPr>
              <a:t>Lesson “X” Enrichment</a:t>
            </a:r>
            <a:r>
              <a:rPr lang="en-US" sz="2400" dirty="0"/>
              <a:t>, for extra practice on Lessons 1-20.</a:t>
            </a:r>
          </a:p>
          <a:p>
            <a:pPr marL="319088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400" dirty="0"/>
              <a:t>Use the </a:t>
            </a:r>
            <a:r>
              <a:rPr lang="en-US" sz="2400" b="1" dirty="0">
                <a:solidFill>
                  <a:srgbClr val="993300"/>
                </a:solidFill>
              </a:rPr>
              <a:t>MAP+</a:t>
            </a:r>
            <a:r>
              <a:rPr lang="en-US" sz="2400" dirty="0"/>
              <a:t> button for unlimited skillbuilding drills beginning with Lesson 1 and for intensive practice and diagnostics for Lesson 17 on.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08163"/>
            <a:ext cx="153352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033713"/>
            <a:ext cx="88582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 cstate="print"/>
          <a:srcRect t="7561"/>
          <a:stretch>
            <a:fillRect/>
          </a:stretch>
        </p:blipFill>
        <p:spPr bwMode="auto">
          <a:xfrm>
            <a:off x="576263" y="2420938"/>
            <a:ext cx="1371600" cy="439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05263"/>
            <a:ext cx="8528050" cy="2411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Skillbuilding Drills Tab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5" name="Text Box 4"/>
          <p:cNvSpPr txBox="1">
            <a:spLocks/>
          </p:cNvSpPr>
          <p:nvPr/>
        </p:nvSpPr>
        <p:spPr bwMode="auto">
          <a:xfrm>
            <a:off x="2195513" y="1881188"/>
            <a:ext cx="63531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319088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400" dirty="0"/>
              <a:t>Use the </a:t>
            </a:r>
            <a:r>
              <a:rPr lang="en-US" sz="2400" b="1" dirty="0">
                <a:solidFill>
                  <a:srgbClr val="993300"/>
                </a:solidFill>
              </a:rPr>
              <a:t>Skillbuilding</a:t>
            </a:r>
            <a:r>
              <a:rPr lang="en-US" sz="2400" dirty="0"/>
              <a:t> button, </a:t>
            </a:r>
            <a:r>
              <a:rPr lang="en-US" sz="2400" b="1" dirty="0">
                <a:solidFill>
                  <a:srgbClr val="993300"/>
                </a:solidFill>
              </a:rPr>
              <a:t>Drills</a:t>
            </a:r>
            <a:r>
              <a:rPr lang="en-US" sz="2400" dirty="0"/>
              <a:t> tab, to go directly to the skillbuilding routines listed below.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24063"/>
            <a:ext cx="153352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3068638"/>
            <a:ext cx="8701088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Problematic Keys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65225" y="3063875"/>
          <a:ext cx="6815138" cy="3133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271"/>
                <a:gridCol w="1381121"/>
                <a:gridCol w="4283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Lesson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Fingering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Typed with the D finger.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Typed with the S finger.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Typed with the F finger.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Typed with the L finger.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Right </a:t>
                      </a:r>
                      <a:r>
                        <a:rPr lang="en-US" b="1" cap="small" baseline="0" dirty="0" smtClean="0"/>
                        <a:t>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Hold the </a:t>
                      </a:r>
                      <a:r>
                        <a:rPr kumimoji="0" lang="en-US" b="1" kern="1200" dirty="0" smtClean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Right </a:t>
                      </a:r>
                      <a:r>
                        <a:rPr kumimoji="0" lang="en-US" b="1" kern="1200" cap="small" baseline="0" dirty="0" smtClean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Shift</a:t>
                      </a:r>
                      <a:r>
                        <a:rPr kumimoji="0" lang="en-US" b="1" kern="1200" dirty="0" smtClean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 down </a:t>
                      </a: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capitalize any letters typed with the left hand.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Left </a:t>
                      </a:r>
                      <a:r>
                        <a:rPr lang="en-US" b="1" cap="small" baseline="0" dirty="0" smtClean="0"/>
                        <a:t>Shift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Hold the </a:t>
                      </a:r>
                      <a:r>
                        <a:rPr kumimoji="0" lang="en-US" b="1" kern="1200" dirty="0" smtClean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Left </a:t>
                      </a:r>
                      <a:r>
                        <a:rPr kumimoji="0" lang="en-US" b="1" kern="1200" cap="small" baseline="0" dirty="0" smtClean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Shift</a:t>
                      </a:r>
                      <a:r>
                        <a:rPr kumimoji="0" lang="en-US" b="1" kern="1200" dirty="0" smtClean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 down </a:t>
                      </a: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capitalize any letters typed with the right hand.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576263" y="1773238"/>
            <a:ext cx="7793037" cy="922337"/>
          </a:xfrm>
          <a:prstGeom prst="rect">
            <a:avLst/>
          </a:prstGeom>
          <a:solidFill>
            <a:schemeClr val="bg1"/>
          </a:solidFill>
          <a:ln w="19050">
            <a:solidFill>
              <a:srgbClr val="DD804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w Cen MT"/>
              </a:rPr>
              <a:t>Many students in my keyboarding courses throughout the years have problems learning the correct fingering for the keys listed below. Make sure you are using the correct fingering before attempting a technique check.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/>
          </p:cNvSpPr>
          <p:nvPr/>
        </p:nvSpPr>
        <p:spPr bwMode="auto">
          <a:xfrm>
            <a:off x="4067175" y="1773238"/>
            <a:ext cx="4429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000">
                <a:latin typeface="Tw Cen MT"/>
              </a:rPr>
              <a:t>Press the T</a:t>
            </a:r>
            <a:r>
              <a:rPr lang="en-US" sz="1600">
                <a:latin typeface="Tw Cen MT"/>
              </a:rPr>
              <a:t>AB</a:t>
            </a:r>
            <a:r>
              <a:rPr lang="en-US" sz="2000">
                <a:latin typeface="Tw Cen MT"/>
              </a:rPr>
              <a:t> (     ) key and the E</a:t>
            </a:r>
            <a:r>
              <a:rPr lang="en-US" sz="1600">
                <a:latin typeface="Tw Cen MT"/>
              </a:rPr>
              <a:t>NTER</a:t>
            </a:r>
            <a:r>
              <a:rPr lang="en-US" sz="2000">
                <a:latin typeface="Tw Cen MT"/>
              </a:rPr>
              <a:t> (   ) key as shown in the boxed paragraph.</a:t>
            </a:r>
            <a:br>
              <a:rPr lang="en-US" sz="2000">
                <a:latin typeface="Tw Cen MT"/>
              </a:rPr>
            </a:br>
            <a:endParaRPr lang="en-US" sz="1000">
              <a:latin typeface="Tw Cen MT"/>
            </a:endParaRPr>
          </a:p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000">
                <a:latin typeface="Tw Cen MT"/>
              </a:rPr>
              <a:t>The copy includes all keystrokes from Lessons 1-10.</a:t>
            </a:r>
            <a:r>
              <a:rPr lang="en-US">
                <a:latin typeface="Tw Cen MT"/>
              </a:rPr>
              <a:t/>
            </a:r>
            <a:br>
              <a:rPr lang="en-US">
                <a:latin typeface="Tw Cen MT"/>
              </a:rPr>
            </a:br>
            <a:endParaRPr lang="en-US">
              <a:latin typeface="Tw Cen MT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844675"/>
            <a:ext cx="377825" cy="173038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Preparation</a:t>
            </a:r>
          </a:p>
        </p:txBody>
      </p:sp>
      <p:sp>
        <p:nvSpPr>
          <p:cNvPr id="3" name="Text Box 5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14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060575"/>
            <a:ext cx="200025" cy="209550"/>
          </a:xfrm>
          <a:prstGeom prst="rect">
            <a:avLst/>
          </a:prstGeom>
          <a:noFill/>
        </p:spPr>
      </p:pic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357563"/>
            <a:ext cx="4392612" cy="1657350"/>
          </a:xfrm>
          <a:prstGeom prst="rect">
            <a:avLst/>
          </a:prstGeom>
          <a:noFill/>
        </p:spPr>
      </p:pic>
      <p:sp>
        <p:nvSpPr>
          <p:cNvPr id="44040" name="Text Box 8"/>
          <p:cNvSpPr txBox="1">
            <a:spLocks/>
          </p:cNvSpPr>
          <p:nvPr/>
        </p:nvSpPr>
        <p:spPr bwMode="auto">
          <a:xfrm>
            <a:off x="250825" y="1808163"/>
            <a:ext cx="36369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000" dirty="0">
                <a:latin typeface="Tw Cen MT"/>
              </a:rPr>
              <a:t>Download </a:t>
            </a:r>
            <a:r>
              <a:rPr lang="en-US" sz="2000" dirty="0">
                <a:latin typeface="Tw Cen MT"/>
              </a:rPr>
              <a:t>“</a:t>
            </a:r>
            <a:r>
              <a:rPr lang="en-US" sz="2000" dirty="0">
                <a:latin typeface="Tw Cen MT"/>
                <a:hlinkClick r:id="rId5"/>
              </a:rPr>
              <a:t>Technique Check Copy</a:t>
            </a:r>
            <a:r>
              <a:rPr lang="en-US" sz="2000" b="1" dirty="0">
                <a:latin typeface="Tw Cen MT"/>
              </a:rPr>
              <a:t>” </a:t>
            </a:r>
            <a:r>
              <a:rPr lang="en-US" sz="2000" dirty="0">
                <a:latin typeface="Tw Cen MT"/>
              </a:rPr>
              <a:t>so you can practice typing the boxed paragraph and the </a:t>
            </a:r>
            <a:r>
              <a:rPr lang="en-US" sz="2000" cap="small" dirty="0">
                <a:latin typeface="Tw Cen MT"/>
              </a:rPr>
              <a:t>Backspace</a:t>
            </a:r>
            <a:r>
              <a:rPr lang="en-US" sz="2000" dirty="0">
                <a:latin typeface="Tw Cen MT"/>
              </a:rPr>
              <a:t> drill. </a:t>
            </a:r>
            <a:br>
              <a:rPr lang="en-US" sz="2000" dirty="0">
                <a:latin typeface="Tw Cen MT"/>
              </a:rPr>
            </a:br>
            <a:endParaRPr lang="en-US" sz="800" dirty="0">
              <a:latin typeface="Tw Cen MT"/>
            </a:endParaRPr>
          </a:p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000" dirty="0">
                <a:latin typeface="Tw Cen MT"/>
              </a:rPr>
              <a:t>Practice keeping your eyes on the copy as much as possible, not on your hands.</a:t>
            </a:r>
            <a:br>
              <a:rPr lang="en-US" sz="2000" dirty="0">
                <a:latin typeface="Tw Cen MT"/>
              </a:rPr>
            </a:br>
            <a:r>
              <a:rPr lang="en-US" sz="1100" dirty="0">
                <a:solidFill>
                  <a:schemeClr val="bg1"/>
                </a:solidFill>
                <a:latin typeface="Tw Cen MT"/>
              </a:rPr>
              <a:t>X</a:t>
            </a:r>
            <a:endParaRPr lang="en-US" sz="2000" dirty="0">
              <a:solidFill>
                <a:schemeClr val="bg1"/>
              </a:solidFill>
              <a:latin typeface="Tw Cen MT"/>
            </a:endParaRPr>
          </a:p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000" dirty="0">
                <a:latin typeface="Tw Cen MT"/>
              </a:rPr>
              <a:t>You do </a:t>
            </a:r>
            <a:r>
              <a:rPr lang="en-US" sz="2000" i="1" dirty="0">
                <a:latin typeface="Tw Cen MT"/>
              </a:rPr>
              <a:t>not</a:t>
            </a:r>
            <a:r>
              <a:rPr lang="en-US" sz="2000" dirty="0">
                <a:latin typeface="Tw Cen MT"/>
              </a:rPr>
              <a:t> have to type fast—just carefully, using good technique. </a:t>
            </a:r>
            <a:br>
              <a:rPr lang="en-US" sz="2000" dirty="0">
                <a:latin typeface="Tw Cen MT"/>
              </a:rPr>
            </a:br>
            <a:endParaRPr lang="en-US" sz="1100" dirty="0">
              <a:latin typeface="Tw Cen MT"/>
            </a:endParaRPr>
          </a:p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000" dirty="0">
                <a:latin typeface="Tw Cen MT"/>
              </a:rPr>
              <a:t>Do </a:t>
            </a:r>
            <a:r>
              <a:rPr lang="en-US" sz="2000" i="1" dirty="0">
                <a:latin typeface="Tw Cen MT"/>
              </a:rPr>
              <a:t>not</a:t>
            </a:r>
            <a:r>
              <a:rPr lang="en-US" sz="2000" dirty="0">
                <a:latin typeface="Tw Cen MT"/>
              </a:rPr>
              <a:t> correct errors as you type the paragraph copy. The </a:t>
            </a:r>
            <a:r>
              <a:rPr lang="en-US" sz="2000" cap="small" dirty="0"/>
              <a:t>Backspace</a:t>
            </a:r>
            <a:r>
              <a:rPr lang="en-US" sz="2000" dirty="0"/>
              <a:t> </a:t>
            </a:r>
            <a:r>
              <a:rPr lang="en-US" sz="2000" dirty="0">
                <a:latin typeface="Tw Cen MT"/>
              </a:rPr>
              <a:t>key will be observed separately.</a:t>
            </a:r>
            <a:br>
              <a:rPr lang="en-US" sz="2000" dirty="0">
                <a:latin typeface="Tw Cen MT"/>
              </a:rPr>
            </a:br>
            <a:r>
              <a:rPr lang="en-US" sz="1200" dirty="0">
                <a:solidFill>
                  <a:schemeClr val="bg1"/>
                </a:solidFill>
                <a:latin typeface="Tw Cen MT"/>
              </a:rPr>
              <a:t> X</a:t>
            </a:r>
            <a:endParaRPr lang="en-US" sz="2000" dirty="0">
              <a:latin typeface="Tw Cen MT"/>
            </a:endParaRP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6165850"/>
            <a:ext cx="4799013" cy="2635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Text Box 10"/>
          <p:cNvSpPr txBox="1">
            <a:spLocks/>
          </p:cNvSpPr>
          <p:nvPr/>
        </p:nvSpPr>
        <p:spPr bwMode="auto">
          <a:xfrm>
            <a:off x="4067175" y="5192713"/>
            <a:ext cx="44291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000" dirty="0">
                <a:latin typeface="Tw Cen MT"/>
              </a:rPr>
              <a:t>Press the </a:t>
            </a:r>
            <a:r>
              <a:rPr lang="en-US" sz="2000" cap="small" dirty="0"/>
              <a:t>Backspace</a:t>
            </a:r>
            <a:r>
              <a:rPr lang="en-US" sz="2000" dirty="0"/>
              <a:t> </a:t>
            </a:r>
            <a:r>
              <a:rPr lang="en-US" sz="2000" dirty="0">
                <a:latin typeface="Tw Cen MT"/>
              </a:rPr>
              <a:t>1 time when you see the </a:t>
            </a:r>
            <a:r>
              <a:rPr lang="en-US" sz="2000" cap="small" dirty="0"/>
              <a:t>Backspace</a:t>
            </a:r>
            <a:r>
              <a:rPr lang="en-US" sz="2000" dirty="0"/>
              <a:t> </a:t>
            </a:r>
            <a:r>
              <a:rPr lang="en-US" sz="2000" dirty="0">
                <a:latin typeface="Tw Cen MT"/>
              </a:rPr>
              <a:t>sign; then type the next letter.</a:t>
            </a:r>
            <a:r>
              <a:rPr lang="en-US" dirty="0">
                <a:latin typeface="Tw Cen MT"/>
              </a:rPr>
              <a:t/>
            </a:r>
            <a:br>
              <a:rPr lang="en-US" dirty="0">
                <a:latin typeface="Tw Cen MT"/>
              </a:rPr>
            </a:br>
            <a:endParaRPr lang="en-US" dirty="0">
              <a:latin typeface="Tw Cen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Keyboard Watching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92163" y="4365625"/>
            <a:ext cx="5232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Tw Cen MT"/>
              </a:rPr>
              <a:t>When Alex Hailey was asked what he would have done differently if he had known that </a:t>
            </a:r>
            <a:r>
              <a:rPr lang="en-US" sz="2000" i="1">
                <a:latin typeface="Tw Cen MT"/>
              </a:rPr>
              <a:t>Roots</a:t>
            </a:r>
            <a:r>
              <a:rPr lang="en-US" sz="2000">
                <a:latin typeface="Tw Cen MT"/>
              </a:rPr>
              <a:t> would be so successful, he answered,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w Cen MT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w Cen MT"/>
              </a:rPr>
              <a:t>“I would have typed faster”!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w Cen MT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911975" y="2384425"/>
            <a:ext cx="1762125" cy="3324225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5038" y="1844675"/>
            <a:ext cx="4932362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latin typeface="Tw Cen MT"/>
              </a:rPr>
              <a:t>Set a reasonable goal to reduce keyboard watching. You will soon develop locational security and muscle memory and find that you are typing faster and more accurately than ever before!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1736725"/>
            <a:ext cx="527685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2"/>
          <p:cNvSpPr>
            <a:spLocks noGrp="1"/>
          </p:cNvSpPr>
          <p:nvPr>
            <p:ph type="title" idx="4294967295"/>
          </p:nvPr>
        </p:nvSpPr>
        <p:spPr>
          <a:xfrm>
            <a:off x="612648" y="228600"/>
            <a:ext cx="8153400" cy="990600"/>
          </a:xfrm>
          <a:noFill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Technique for Sale!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4213" y="2384425"/>
            <a:ext cx="3492500" cy="304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Keyboarding is a life skill — you must decide that building technique slowly and deliberately now will build a foundation that will “pay” big dividends in the “long run.”</a:t>
            </a:r>
            <a:endParaRPr lang="en-US" sz="2400" dirty="0">
              <a:latin typeface="Tw Cen MT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967288" y="1808163"/>
            <a:ext cx="3001962" cy="1385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Remember who won the proverbial race!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36950"/>
            <a:ext cx="3554413" cy="2243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68300"/>
            <a:ext cx="5611812" cy="757238"/>
          </a:xfrm>
          <a:prstGeom prst="rect">
            <a:avLst/>
          </a:prstGeom>
          <a:noFill/>
        </p:spPr>
      </p:pic>
      <p:pic>
        <p:nvPicPr>
          <p:cNvPr id="2560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65288"/>
            <a:ext cx="8258175" cy="4643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Feedback?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17</a:t>
            </a:r>
          </a:p>
        </p:txBody>
      </p:sp>
      <p:pic>
        <p:nvPicPr>
          <p:cNvPr id="26628" name="Picture 1" descr="MCj04260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0" y="393700"/>
            <a:ext cx="1841500" cy="1631950"/>
          </a:xfrm>
          <a:prstGeom prst="rect">
            <a:avLst/>
          </a:prstGeom>
          <a:noFill/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463" y="3863975"/>
            <a:ext cx="1047750" cy="11017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31034" y="4076164"/>
            <a:ext cx="46728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>
                <a:ln w="11430"/>
                <a:solidFill>
                  <a:srgbClr val="00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Happy keyboarding!</a:t>
            </a:r>
            <a:endParaRPr lang="en-US" sz="4000" b="1" dirty="0">
              <a:ln w="11430"/>
              <a:solidFill>
                <a:srgbClr val="0066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1938338"/>
            <a:ext cx="71056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 fontAlgn="base">
              <a:spcBef>
                <a:spcPts val="700"/>
              </a:spcBef>
              <a:spcAft>
                <a:spcPct val="0"/>
              </a:spcAft>
            </a:pPr>
            <a:r>
              <a:rPr lang="en-US" sz="2400">
                <a:latin typeface="Tw Cen MT"/>
              </a:rPr>
              <a:t>If you have any questions or comments regarding this presentation, please send an e-mail:</a:t>
            </a:r>
          </a:p>
        </p:txBody>
      </p:sp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2113" y="2811463"/>
            <a:ext cx="3895725" cy="32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77813" y="6015038"/>
            <a:ext cx="8578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2060"/>
                </a:solidFill>
                <a:latin typeface="Arial" charset="0"/>
                <a:ea typeface="Verdana"/>
                <a:cs typeface="Arial" charset="0"/>
              </a:rPr>
              <a:t>Note:</a:t>
            </a:r>
            <a:r>
              <a:rPr lang="en-US" sz="1600">
                <a:latin typeface="Tahoma"/>
              </a:rPr>
              <a:t> This presentation was created for use by instructors or students to serve as a possible model in a keyboarding course. Your specific course requirements may vary.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Typing Technique</a:t>
            </a:r>
          </a:p>
        </p:txBody>
      </p:sp>
      <p:sp>
        <p:nvSpPr>
          <p:cNvPr id="11267" name="Rectangle 3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/>
              <a:buChar char="¨"/>
            </a:pPr>
            <a:r>
              <a:rPr lang="en-US" sz="2700"/>
              <a:t>Correct position at the keyboard enables you to type with greater speed and accuracy and with less fatigue. </a:t>
            </a:r>
          </a:p>
          <a:p>
            <a:pPr eaLnBrk="1" hangingPunct="1">
              <a:lnSpc>
                <a:spcPct val="90000"/>
              </a:lnSpc>
              <a:buFont typeface="Wingdings"/>
              <a:buChar char="¨"/>
            </a:pPr>
            <a:r>
              <a:rPr lang="en-US" sz="2700"/>
              <a:t>When typing for a long period, rest your eyes occasionally by looking away from the screen. </a:t>
            </a:r>
          </a:p>
          <a:p>
            <a:pPr eaLnBrk="1" hangingPunct="1">
              <a:lnSpc>
                <a:spcPct val="90000"/>
              </a:lnSpc>
              <a:buFont typeface="Wingdings"/>
              <a:buChar char="¨"/>
            </a:pPr>
            <a:r>
              <a:rPr lang="en-US" sz="2700"/>
              <a:t>Change position, walk around, or stretch when your muscles feel tired. </a:t>
            </a:r>
          </a:p>
          <a:p>
            <a:pPr eaLnBrk="1" hangingPunct="1">
              <a:lnSpc>
                <a:spcPct val="90000"/>
              </a:lnSpc>
              <a:buFont typeface="Wingdings"/>
              <a:buChar char="¨"/>
            </a:pPr>
            <a:r>
              <a:rPr lang="en-US" sz="2700"/>
              <a:t>Making such movements and adjustments may help prevent your body from becoming too tired. In addition, long-term bodily damage, such as carpal tunnel syndrome, can be prevented.</a:t>
            </a:r>
          </a:p>
        </p:txBody>
      </p:sp>
      <p:sp>
        <p:nvSpPr>
          <p:cNvPr id="4" name="Text Box 4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Correct Position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3" y="1622425"/>
            <a:ext cx="5581650" cy="416242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372225" y="2060575"/>
            <a:ext cx="2232025" cy="1323975"/>
          </a:xfrm>
          <a:prstGeom prst="rect">
            <a:avLst/>
          </a:prstGeom>
          <a:solidFill>
            <a:schemeClr val="bg1"/>
          </a:solidFill>
          <a:ln w="19050">
            <a:solidFill>
              <a:srgbClr val="DD804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w Cen MT"/>
              </a:rPr>
              <a:t>Type by touch with the pads of the fingertips,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w Cen MT"/>
              </a:rPr>
              <a:t> </a:t>
            </a:r>
            <a:r>
              <a:rPr lang="en-US" sz="2000" i="1">
                <a:solidFill>
                  <a:srgbClr val="000000"/>
                </a:solidFill>
                <a:latin typeface="Tw Cen MT"/>
              </a:rPr>
              <a:t>not</a:t>
            </a:r>
            <a:r>
              <a:rPr lang="en-US" sz="2000">
                <a:solidFill>
                  <a:srgbClr val="000000"/>
                </a:solidFill>
                <a:latin typeface="Tw Cen MT"/>
              </a:rPr>
              <a:t> fingernails.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588125" y="3752850"/>
            <a:ext cx="1838325" cy="2246313"/>
          </a:xfrm>
          <a:prstGeom prst="rect">
            <a:avLst/>
          </a:prstGeom>
          <a:solidFill>
            <a:schemeClr val="bg1"/>
          </a:solidFill>
          <a:ln w="19050">
            <a:solidFill>
              <a:srgbClr val="DD804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w Cen MT"/>
              </a:rPr>
              <a:t>When you can “feel” the raised bars on the “F” and “J” keys, you know you’re on home row.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219200" y="5915025"/>
            <a:ext cx="4191000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DD804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000">
                <a:solidFill>
                  <a:srgbClr val="000000"/>
                </a:solidFill>
                <a:latin typeface="Tw Cen MT"/>
              </a:rPr>
              <a:t>See page xxix in your textbook for tension-reducing exercises.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sz="quarter" idx="4294967295"/>
          </p:nvPr>
        </p:nvSpPr>
        <p:spPr>
          <a:xfrm>
            <a:off x="612775" y="1981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Position your chair so that your upper and lower legs form a greater-than-90-degree angle and your lower back is supported, with your knees slightly lower than your hips.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Position your text on either side of the monitor close to the monitor.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Position the mouse on a pad next to and at the same height as your keyboard.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Tilt the top of the monitor slightly away from you and slightly farther than an arm’s length from you.</a:t>
            </a:r>
            <a:endParaRPr lang="en-US" dirty="0">
              <a:latin typeface="+mn-lt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Workstation</a:t>
            </a:r>
          </a:p>
        </p:txBody>
      </p:sp>
      <p:sp>
        <p:nvSpPr>
          <p:cNvPr id="3" name="Text Box 4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475" y="973138"/>
            <a:ext cx="2705100" cy="90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Position at the Keyboard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852988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Center your body in front of the keyboard.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Sit slightly reclined, with your lower back touching the back of the chair, feet flat on the floor.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Keep elbows close to your body, but relaxed.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Keep forearms at a slight downward slant.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Raise your hands slightly—wrists should not touch the keyboard and should be straight.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Curve your fingers naturally over the home-row position, with the back of your hands at the same angle as the keyboard.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Move the mouse with your whole arm—not just your wrist.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Keystroking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313238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Keep your eyes on the copy </a:t>
            </a:r>
            <a:r>
              <a:rPr lang="en-US" sz="3200" b="1" dirty="0">
                <a:solidFill>
                  <a:schemeClr val="accent6"/>
                </a:solidFill>
                <a:latin typeface="+mn-lt"/>
              </a:rPr>
              <a:t>most of the time </a:t>
            </a:r>
            <a:r>
              <a:rPr lang="en-US" sz="3200" dirty="0">
                <a:latin typeface="+mn-lt"/>
              </a:rPr>
              <a:t>while typing.</a:t>
            </a:r>
            <a:r>
              <a:rPr lang="en-US" sz="3800" b="1" dirty="0">
                <a:solidFill>
                  <a:schemeClr val="accent6"/>
                </a:solidFill>
                <a:latin typeface="+mn-lt"/>
              </a:rPr>
              <a:t>*</a:t>
            </a:r>
            <a:endParaRPr lang="en-US" sz="3200" b="1" dirty="0">
              <a:solidFill>
                <a:schemeClr val="accent6"/>
              </a:solidFill>
              <a:latin typeface="+mn-lt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Use correct finger reaches on all keys.</a:t>
            </a:r>
            <a:r>
              <a:rPr lang="en-US" sz="3200" b="1" dirty="0">
                <a:solidFill>
                  <a:schemeClr val="accent6"/>
                </a:solidFill>
                <a:latin typeface="+mn-lt"/>
              </a:rPr>
              <a:t>*</a:t>
            </a:r>
            <a:endParaRPr lang="en-US" sz="3200" dirty="0">
              <a:latin typeface="+mn-lt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Type with continuity and accuracy </a:t>
            </a:r>
            <a:r>
              <a:rPr lang="en-US" sz="3200" b="1" dirty="0">
                <a:solidFill>
                  <a:schemeClr val="accent6"/>
                </a:solidFill>
                <a:latin typeface="+mn-lt"/>
              </a:rPr>
              <a:t>most of the time</a:t>
            </a:r>
            <a:r>
              <a:rPr lang="en-US" sz="3200" dirty="0">
                <a:latin typeface="+mn-lt"/>
              </a:rPr>
              <a:t>.</a:t>
            </a:r>
            <a:r>
              <a:rPr lang="en-US" sz="3200" b="1" dirty="0">
                <a:solidFill>
                  <a:schemeClr val="accent6"/>
                </a:solidFill>
                <a:latin typeface="+mn-lt"/>
              </a:rPr>
              <a:t>*</a:t>
            </a:r>
            <a:endParaRPr lang="en-US" sz="3200" dirty="0">
              <a:latin typeface="+mn-lt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Make quick, light strokes, and return your fingers to the home-row position or move to the next position after each stroke.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¨"/>
              <a:defRPr/>
            </a:pPr>
            <a:r>
              <a:rPr lang="en-US" sz="3200" dirty="0">
                <a:latin typeface="+mn-lt"/>
              </a:rPr>
              <a:t>Keep the F and J fingers anchored when using the </a:t>
            </a:r>
            <a:r>
              <a:rPr lang="en-US" sz="3200" cap="small" dirty="0">
                <a:latin typeface="+mn-lt"/>
              </a:rPr>
              <a:t>Enter</a:t>
            </a:r>
            <a:r>
              <a:rPr lang="en-US" sz="3200" dirty="0">
                <a:latin typeface="+mn-lt"/>
              </a:rPr>
              <a:t>, </a:t>
            </a:r>
            <a:r>
              <a:rPr lang="en-US" sz="3200" cap="small" dirty="0">
                <a:latin typeface="+mn-lt"/>
              </a:rPr>
              <a:t>Left Shift</a:t>
            </a:r>
            <a:r>
              <a:rPr lang="en-US" sz="3200" dirty="0">
                <a:latin typeface="+mn-lt"/>
              </a:rPr>
              <a:t>, </a:t>
            </a:r>
            <a:r>
              <a:rPr lang="en-US" sz="3200" cap="small" dirty="0">
                <a:latin typeface="+mn-lt"/>
              </a:rPr>
              <a:t>Right Shift</a:t>
            </a:r>
            <a:r>
              <a:rPr lang="en-US" sz="3200" dirty="0">
                <a:latin typeface="+mn-lt"/>
              </a:rPr>
              <a:t>, </a:t>
            </a:r>
            <a:r>
              <a:rPr lang="en-US" sz="3200" cap="small" dirty="0">
                <a:latin typeface="+mn-lt"/>
              </a:rPr>
              <a:t>Tab</a:t>
            </a:r>
            <a:r>
              <a:rPr lang="en-US" sz="3200" dirty="0">
                <a:latin typeface="+mn-lt"/>
              </a:rPr>
              <a:t>, and </a:t>
            </a:r>
            <a:r>
              <a:rPr lang="en-US" sz="3200" cap="small" dirty="0">
                <a:latin typeface="+mn-lt"/>
              </a:rPr>
              <a:t>Backspace</a:t>
            </a:r>
            <a:r>
              <a:rPr lang="en-US" sz="3200" dirty="0">
                <a:latin typeface="+mn-lt"/>
              </a:rPr>
              <a:t> keys.</a:t>
            </a:r>
            <a:endParaRPr lang="en-US" dirty="0">
              <a:latin typeface="+mn-lt"/>
            </a:endParaRPr>
          </a:p>
        </p:txBody>
      </p:sp>
      <p:sp>
        <p:nvSpPr>
          <p:cNvPr id="7" name="Text Box 5"/>
          <p:cNvSpPr txBox="1">
            <a:spLocks/>
          </p:cNvSpPr>
          <p:nvPr/>
        </p:nvSpPr>
        <p:spPr bwMode="auto">
          <a:xfrm>
            <a:off x="719138" y="5876925"/>
            <a:ext cx="7993062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ts val="7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Arial" charset="0"/>
                <a:ea typeface="Verdana"/>
                <a:cs typeface="Arial" charset="0"/>
              </a:rPr>
              <a:t>* </a:t>
            </a:r>
            <a:r>
              <a:rPr lang="en-US" sz="1600" dirty="0">
                <a:solidFill>
                  <a:srgbClr val="000000"/>
                </a:solidFill>
                <a:latin typeface="Tahoma"/>
              </a:rPr>
              <a:t>These critical areas of technique must be eventually rated as “Needs Improvement,” “Acceptable,” or better.</a:t>
            </a:r>
            <a:endParaRPr lang="en-US" sz="2800" dirty="0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Technique Check – Lesson 10 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6388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708525"/>
          </a:xfrm>
        </p:spPr>
        <p:txBody>
          <a:bodyPr/>
          <a:lstStyle/>
          <a:p>
            <a:pPr>
              <a:buFont typeface="Wingdings"/>
              <a:buChar char="¨"/>
              <a:defRPr/>
            </a:pPr>
            <a:r>
              <a:rPr lang="en-US" sz="2400" dirty="0">
                <a:latin typeface="+mn-lt"/>
              </a:rPr>
              <a:t>After Lesson 10, you are ready for a technique check. </a:t>
            </a:r>
          </a:p>
          <a:p>
            <a:pPr>
              <a:buFont typeface="Wingdings"/>
              <a:buChar char="¨"/>
              <a:defRPr/>
            </a:pPr>
            <a:r>
              <a:rPr lang="en-US" sz="2400" dirty="0">
                <a:latin typeface="+mn-lt"/>
              </a:rPr>
              <a:t>The form on the next slide will be used to </a:t>
            </a:r>
            <a:r>
              <a:rPr lang="en-US" sz="2400" dirty="0">
                <a:latin typeface="+mn-lt"/>
              </a:rPr>
              <a:t>assess your technique.</a:t>
            </a:r>
            <a:endParaRPr lang="en-US" sz="2400" dirty="0">
              <a:latin typeface="+mn-lt"/>
            </a:endParaRPr>
          </a:p>
          <a:p>
            <a:pPr>
              <a:buFont typeface="Wingdings"/>
              <a:buChar char="¨"/>
              <a:defRPr/>
            </a:pPr>
            <a:r>
              <a:rPr lang="en-US" sz="2400" dirty="0">
                <a:latin typeface="+mn-lt"/>
              </a:rPr>
              <a:t>You MUST use the correct fingers on all keys and type by touch with continuity and accuracy most of the time.</a:t>
            </a:r>
          </a:p>
          <a:p>
            <a:pPr>
              <a:buFont typeface="Wingdings"/>
              <a:buChar char="¨"/>
              <a:defRPr/>
            </a:pPr>
            <a:r>
              <a:rPr lang="en-US" sz="2400" dirty="0">
                <a:latin typeface="+mn-lt"/>
              </a:rPr>
              <a:t>Don’t try to type fast, don’t be concerned with an occasional error, and don’t correct errors. The </a:t>
            </a:r>
            <a:r>
              <a:rPr lang="en-US" sz="2400" cap="small" dirty="0">
                <a:latin typeface="+mn-lt"/>
              </a:rPr>
              <a:t>Backspace</a:t>
            </a:r>
            <a:r>
              <a:rPr lang="en-US" sz="2400" dirty="0">
                <a:latin typeface="+mn-lt"/>
              </a:rPr>
              <a:t> key will be assessed separately.</a:t>
            </a:r>
          </a:p>
          <a:p>
            <a:pPr>
              <a:buFont typeface="Wingdings"/>
              <a:buChar char="¨"/>
              <a:defRPr/>
            </a:pPr>
            <a:r>
              <a:rPr lang="en-US" sz="2400" dirty="0">
                <a:latin typeface="+mn-lt"/>
              </a:rPr>
              <a:t>Try to relax and type normally—your goal is “acceptable” or better technique.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823913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2060"/>
                </a:solidFill>
              </a:rPr>
              <a:t>Technique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600">
                <a:solidFill>
                  <a:srgbClr val="002060"/>
                </a:solidFill>
              </a:rPr>
              <a:t>Check Form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1916113"/>
            <a:ext cx="3203575" cy="2092325"/>
          </a:xfrm>
          <a:prstGeom prst="rect">
            <a:avLst/>
          </a:prstGeom>
          <a:solidFill>
            <a:schemeClr val="bg1"/>
          </a:solidFill>
          <a:ln w="19050">
            <a:solidFill>
              <a:srgbClr val="DD804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993300"/>
                </a:solidFill>
                <a:latin typeface="Tw Cen MT"/>
              </a:rPr>
              <a:t>Assessment:</a:t>
            </a:r>
            <a:r>
              <a:rPr lang="en-US" sz="2000">
                <a:solidFill>
                  <a:srgbClr val="000000"/>
                </a:solidFill>
                <a:latin typeface="Tw Cen MT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w Cen M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w Cen MT"/>
              </a:rPr>
              <a:t>Student types copy that includes keystrokes learned through Lesson 10 as the instructor observes and assesses.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8775" y="4581525"/>
            <a:ext cx="3132138" cy="1792288"/>
          </a:xfrm>
          <a:prstGeom prst="rect">
            <a:avLst/>
          </a:prstGeom>
          <a:solidFill>
            <a:schemeClr val="bg1"/>
          </a:solidFill>
          <a:ln w="19050">
            <a:solidFill>
              <a:srgbClr val="DD804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993300"/>
                </a:solidFill>
              </a:rPr>
              <a:t>Remediation: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000000"/>
              </a:solidFill>
              <a:latin typeface="Tw Cen M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w Cen MT"/>
              </a:rPr>
              <a:t>Instructor assigns appropriate GDP skillbuilding routines based upon assessment.</a:t>
            </a:r>
          </a:p>
        </p:txBody>
      </p:sp>
      <p:sp>
        <p:nvSpPr>
          <p:cNvPr id="12" name="AutoShape 6"/>
          <p:cNvSpPr/>
          <p:nvPr/>
        </p:nvSpPr>
        <p:spPr>
          <a:xfrm>
            <a:off x="3708400" y="836613"/>
            <a:ext cx="358775" cy="3240087"/>
          </a:xfrm>
          <a:prstGeom prst="leftBrace">
            <a:avLst>
              <a:gd name="adj1" fmla="val 8333"/>
              <a:gd name="adj2" fmla="val 53695"/>
            </a:avLst>
          </a:prstGeom>
          <a:ln w="190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utoShape 7"/>
          <p:cNvSpPr/>
          <p:nvPr/>
        </p:nvSpPr>
        <p:spPr>
          <a:xfrm>
            <a:off x="3671888" y="4221163"/>
            <a:ext cx="395287" cy="2376487"/>
          </a:xfrm>
          <a:prstGeom prst="leftBrace">
            <a:avLst>
              <a:gd name="adj1" fmla="val 8333"/>
              <a:gd name="adj2" fmla="val 53695"/>
            </a:avLst>
          </a:prstGeom>
          <a:ln w="190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25425"/>
            <a:ext cx="4752975" cy="639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65288"/>
            <a:ext cx="8280400" cy="4932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5" name="Rectangle 3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Assessment</a:t>
            </a:r>
          </a:p>
        </p:txBody>
      </p:sp>
      <p:sp>
        <p:nvSpPr>
          <p:cNvPr id="3" name="Text Box 4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092950" y="4365625"/>
            <a:ext cx="1838325" cy="1938338"/>
          </a:xfrm>
          <a:prstGeom prst="rect">
            <a:avLst/>
          </a:prstGeom>
          <a:solidFill>
            <a:schemeClr val="bg1"/>
          </a:solidFill>
          <a:ln w="19050">
            <a:solidFill>
              <a:srgbClr val="DD804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w Cen MT"/>
              </a:rPr>
              <a:t>*Shaded items indicate critical techniques that must be acceptable.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3460</TotalTime>
  <Words>1013</Words>
  <Application>Microsoft Office PowerPoint</Application>
  <PresentationFormat>On-screen Show (4:3)</PresentationFormat>
  <Paragraphs>118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Median</vt:lpstr>
      <vt:lpstr>1_Median</vt:lpstr>
      <vt:lpstr>2_Median</vt:lpstr>
      <vt:lpstr>3_Median</vt:lpstr>
      <vt:lpstr>4_Median</vt:lpstr>
      <vt:lpstr>5_Median</vt:lpstr>
      <vt:lpstr>6_Median</vt:lpstr>
      <vt:lpstr>7_Median</vt:lpstr>
      <vt:lpstr>8_Median</vt:lpstr>
      <vt:lpstr>ORIENTATION TO TECHNIQUE CHECKS</vt:lpstr>
      <vt:lpstr>Typing Technique</vt:lpstr>
      <vt:lpstr>Correct Position</vt:lpstr>
      <vt:lpstr>Workstation</vt:lpstr>
      <vt:lpstr>Position at the Keyboard</vt:lpstr>
      <vt:lpstr>Keystroking</vt:lpstr>
      <vt:lpstr>Technique Check – Lesson 10 </vt:lpstr>
      <vt:lpstr>Technique Check Form</vt:lpstr>
      <vt:lpstr>Assessment</vt:lpstr>
      <vt:lpstr>Triple-Threat Remediation</vt:lpstr>
      <vt:lpstr>Skillbuilding, Lessons, &amp; MAP+</vt:lpstr>
      <vt:lpstr>Skillbuilding Drills Tab</vt:lpstr>
      <vt:lpstr>Problematic Keys</vt:lpstr>
      <vt:lpstr>Preparation</vt:lpstr>
      <vt:lpstr>Keyboard Watching</vt:lpstr>
      <vt:lpstr>Technique for Sale!</vt:lpstr>
      <vt:lpstr>Feedback?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TO TECHNIQUE CHECKS &amp; MAP+</dc:title>
  <dc:creator>Arlene</dc:creator>
  <cp:lastModifiedBy>Arlene</cp:lastModifiedBy>
  <cp:revision>379</cp:revision>
  <dcterms:created xsi:type="dcterms:W3CDTF">2010-12-06T19:43:15Z</dcterms:created>
  <dcterms:modified xsi:type="dcterms:W3CDTF">2011-04-08T13:52:17Z</dcterms:modified>
</cp:coreProperties>
</file>