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3" r:id="rId3"/>
    <p:sldMasterId id="2147483674" r:id="rId4"/>
    <p:sldMasterId id="2147483675" r:id="rId5"/>
    <p:sldMasterId id="2147483676" r:id="rId6"/>
    <p:sldMasterId id="2147483677" r:id="rId7"/>
    <p:sldMasterId id="2147483678" r:id="rId8"/>
    <p:sldMasterId id="2147483767" r:id="rId9"/>
    <p:sldMasterId id="2147483768" r:id="rId10"/>
    <p:sldMasterId id="2147483769" r:id="rId11"/>
    <p:sldMasterId id="2147483770" r:id="rId12"/>
    <p:sldMasterId id="2147483771" r:id="rId13"/>
    <p:sldMasterId id="2147483915" r:id="rId14"/>
  </p:sldMasterIdLst>
  <p:notesMasterIdLst>
    <p:notesMasterId r:id="rId47"/>
  </p:notesMasterIdLst>
  <p:sldIdLst>
    <p:sldId id="256" r:id="rId15"/>
    <p:sldId id="257" r:id="rId16"/>
    <p:sldId id="258" r:id="rId17"/>
    <p:sldId id="259" r:id="rId18"/>
    <p:sldId id="260" r:id="rId19"/>
    <p:sldId id="261" r:id="rId20"/>
    <p:sldId id="262" r:id="rId21"/>
    <p:sldId id="263" r:id="rId22"/>
    <p:sldId id="265" r:id="rId23"/>
    <p:sldId id="264" r:id="rId24"/>
    <p:sldId id="266" r:id="rId25"/>
    <p:sldId id="267" r:id="rId26"/>
    <p:sldId id="268" r:id="rId27"/>
    <p:sldId id="270" r:id="rId28"/>
    <p:sldId id="269" r:id="rId29"/>
    <p:sldId id="271" r:id="rId30"/>
    <p:sldId id="272" r:id="rId31"/>
    <p:sldId id="292" r:id="rId32"/>
    <p:sldId id="293" r:id="rId33"/>
    <p:sldId id="294" r:id="rId34"/>
    <p:sldId id="274" r:id="rId35"/>
    <p:sldId id="276" r:id="rId36"/>
    <p:sldId id="280" r:id="rId37"/>
    <p:sldId id="281" r:id="rId38"/>
    <p:sldId id="282" r:id="rId39"/>
    <p:sldId id="275" r:id="rId40"/>
    <p:sldId id="283" r:id="rId41"/>
    <p:sldId id="288" r:id="rId42"/>
    <p:sldId id="284" r:id="rId43"/>
    <p:sldId id="285" r:id="rId44"/>
    <p:sldId id="286" r:id="rId45"/>
    <p:sldId id="28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75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00" autoAdjust="0"/>
    <p:restoredTop sz="86400" autoAdjust="0"/>
  </p:normalViewPr>
  <p:slideViewPr>
    <p:cSldViewPr>
      <p:cViewPr varScale="1">
        <p:scale>
          <a:sx n="83" d="100"/>
          <a:sy n="83" d="100"/>
        </p:scale>
        <p:origin x="-4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Rectangle 3"/>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t>12/3/2010</a:t>
            </a:r>
          </a:p>
        </p:txBody>
      </p:sp>
      <p:sp>
        <p:nvSpPr>
          <p:cNvPr id="48132" name="Rectangle 4"/>
          <p:cNvSpPr>
            <a:spLocks noGrp="1" noRot="1" noChangeAspect="1" noTextEdi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5" name="Rectangle 5"/>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r>
              <a:rPr lang="en-US"/>
              <a:t>‹#›</a:t>
            </a:r>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a:ea typeface="+mn-ea"/>
        <a:cs typeface="+mn-cs"/>
      </a:defRPr>
    </a:lvl1pPr>
    <a:lvl2pPr marL="457200" algn="l" rtl="0" eaLnBrk="0" fontAlgn="base" hangingPunct="0">
      <a:spcBef>
        <a:spcPct val="30000"/>
      </a:spcBef>
      <a:spcAft>
        <a:spcPct val="0"/>
      </a:spcAft>
      <a:defRPr sz="1200" kern="1200">
        <a:solidFill>
          <a:schemeClr val="tx1"/>
        </a:solidFill>
        <a:latin typeface="Calibri"/>
        <a:ea typeface="+mn-ea"/>
        <a:cs typeface="+mn-cs"/>
      </a:defRPr>
    </a:lvl2pPr>
    <a:lvl3pPr marL="914400" algn="l" rtl="0" eaLnBrk="0" fontAlgn="base" hangingPunct="0">
      <a:spcBef>
        <a:spcPct val="30000"/>
      </a:spcBef>
      <a:spcAft>
        <a:spcPct val="0"/>
      </a:spcAft>
      <a:defRPr sz="1200" kern="1200">
        <a:solidFill>
          <a:schemeClr val="tx1"/>
        </a:solidFill>
        <a:latin typeface="Calibri"/>
        <a:ea typeface="+mn-ea"/>
        <a:cs typeface="+mn-cs"/>
      </a:defRPr>
    </a:lvl3pPr>
    <a:lvl4pPr marL="1371600" algn="l" rtl="0" eaLnBrk="0" fontAlgn="base" hangingPunct="0">
      <a:spcBef>
        <a:spcPct val="30000"/>
      </a:spcBef>
      <a:spcAft>
        <a:spcPct val="0"/>
      </a:spcAft>
      <a:defRPr sz="1200" kern="1200">
        <a:solidFill>
          <a:schemeClr val="tx1"/>
        </a:solidFill>
        <a:latin typeface="Calibri"/>
        <a:ea typeface="+mn-ea"/>
        <a:cs typeface="+mn-cs"/>
      </a:defRPr>
    </a:lvl4pPr>
    <a:lvl5pPr marL="1828800" algn="l" rtl="0" eaLnBrk="0" fontAlgn="base" hangingPunct="0">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12/3/2010</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12/3/2010</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12/3/2010</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12/3/2010</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12/3/2010</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Rectangle 4"/>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r>
              <a:rPr lang="en-US"/>
              <a:t>12/3/2010</a:t>
            </a:r>
          </a:p>
        </p:txBody>
      </p:sp>
      <p:sp>
        <p:nvSpPr>
          <p:cNvPr id="3" name="Rectangle 5"/>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Rectangle 6"/>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r>
              <a:rPr lang="en-US"/>
              <a:t>‹#›</a:t>
            </a:r>
          </a:p>
        </p:txBody>
      </p:sp>
      <p:sp>
        <p:nvSpPr>
          <p:cNvPr id="28" name="Line 7"/>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29" name="Line 8"/>
          <p:cNvSpPr>
            <a:spLocks noChangeShapeType="1"/>
          </p:cNvSpPr>
          <p:nvPr/>
        </p:nvSpPr>
        <p:spPr bwMode="auto">
          <a:xfrm>
            <a:off x="457200" y="1143000"/>
            <a:ext cx="8229600" cy="0"/>
          </a:xfrm>
          <a:prstGeom prst="line">
            <a:avLst/>
          </a:prstGeom>
          <a:noFill/>
          <a:ln w="9525">
            <a:solidFill>
              <a:srgbClr val="9FB8CD"/>
            </a:solidFill>
            <a:prstDash val="dash"/>
            <a:round/>
            <a:headEnd/>
            <a:tailEnd/>
          </a:ln>
        </p:spPr>
        <p:txBody>
          <a:bodyPr/>
          <a:lstStyle/>
          <a:p>
            <a:endParaRPr lang="en-US"/>
          </a:p>
        </p:txBody>
      </p:sp>
      <p:sp>
        <p:nvSpPr>
          <p:cNvPr id="10" name="AutoShape 9"/>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10246"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47"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8"/>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4" name="Rectangle 9"/>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11270"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271"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8"/>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4" name="Rectangle 9"/>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12294"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5"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8"/>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4" name="Rectangle 9"/>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13318"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9"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8"/>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4" name="Rectangle 9"/>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29" name="Line 3"/>
          <p:cNvSpPr>
            <a:spLocks noChangeShapeType="1"/>
          </p:cNvSpPr>
          <p:nvPr/>
        </p:nvSpPr>
        <p:spPr bwMode="auto">
          <a:xfrm>
            <a:off x="457200" y="1143000"/>
            <a:ext cx="8229600" cy="0"/>
          </a:xfrm>
          <a:prstGeom prst="line">
            <a:avLst/>
          </a:prstGeom>
          <a:noFill/>
          <a:ln w="9525">
            <a:solidFill>
              <a:srgbClr val="9FB8CD"/>
            </a:solidFill>
            <a:prstDash val="dash"/>
            <a:round/>
            <a:headEnd/>
            <a:tailEnd/>
          </a:ln>
        </p:spPr>
        <p:txBody>
          <a:bodyPr/>
          <a:lstStyle/>
          <a:p>
            <a:endParaRPr lang="en-US"/>
          </a:p>
        </p:txBody>
      </p:sp>
      <p:sp>
        <p:nvSpPr>
          <p:cNvPr id="10" name="AutoShape 4"/>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14341" name="Rectangle 5"/>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42" name="Rectangle 6"/>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7"/>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2" name="Rectangle 8"/>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2054"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5"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8"/>
          <p:cNvSpPr>
            <a:spLocks noGrp="1"/>
          </p:cNvSpPr>
          <p:nvPr>
            <p:ph type="dt" sz="half" idx="2"/>
          </p:nvPr>
        </p:nvSpPr>
        <p:spPr>
          <a:xfrm>
            <a:off x="6400800" y="6354763"/>
            <a:ext cx="2286000" cy="366712"/>
          </a:xfrm>
          <a:prstGeom prst="rect">
            <a:avLst/>
          </a:prstGeom>
        </p:spPr>
        <p:txBody>
          <a:bodyPr vert="horz"/>
          <a:lstStyle>
            <a:lvl1pPr>
              <a:defRPr sz="1400">
                <a:solidFill>
                  <a:schemeClr val="tx2"/>
                </a:solidFill>
              </a:defRPr>
            </a:lvl1pPr>
          </a:lstStyle>
          <a:p>
            <a:pPr>
              <a:defRPr/>
            </a:pPr>
            <a:r>
              <a:rPr lang="en-US"/>
              <a:t>12/3/2010</a:t>
            </a:r>
          </a:p>
        </p:txBody>
      </p:sp>
      <p:sp>
        <p:nvSpPr>
          <p:cNvPr id="18" name="Rectangle 9"/>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9" name="Rectangle 10"/>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14400" y="2819400"/>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2819400"/>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3076" name="Rectangle 4"/>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7" name="Rectangle 5"/>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Rectangle 6"/>
          <p:cNvSpPr>
            <a:spLocks noGrp="1"/>
          </p:cNvSpPr>
          <p:nvPr>
            <p:ph type="dt" sz="half" idx="2"/>
          </p:nvPr>
        </p:nvSpPr>
        <p:spPr>
          <a:xfrm>
            <a:off x="6400800" y="6354763"/>
            <a:ext cx="2286000" cy="366712"/>
          </a:xfrm>
          <a:prstGeom prst="rect">
            <a:avLst/>
          </a:prstGeom>
        </p:spPr>
        <p:txBody>
          <a:bodyPr vert="horz"/>
          <a:lstStyle>
            <a:lvl1pPr>
              <a:defRPr sz="1400">
                <a:solidFill>
                  <a:schemeClr val="tx2"/>
                </a:solidFill>
              </a:defRPr>
            </a:lvl1pPr>
          </a:lstStyle>
          <a:p>
            <a:pPr>
              <a:defRPr/>
            </a:pPr>
            <a:r>
              <a:rPr lang="en-US"/>
              <a:t>12/3/2010</a:t>
            </a:r>
          </a:p>
        </p:txBody>
      </p:sp>
      <p:sp>
        <p:nvSpPr>
          <p:cNvPr id="16" name="Rectangle 7"/>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7" name="Rectangle 8"/>
          <p:cNvSpPr>
            <a:spLocks noGrp="1"/>
          </p:cNvSpPr>
          <p:nvPr>
            <p:ph type="sldNum" sz="quarter" idx="4"/>
          </p:nvPr>
        </p:nvSpPr>
        <p:spPr>
          <a:xfrm>
            <a:off x="1069975" y="6354763"/>
            <a:ext cx="1520825"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000000"/>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29" name="Line 3"/>
          <p:cNvSpPr>
            <a:spLocks noChangeShapeType="1"/>
          </p:cNvSpPr>
          <p:nvPr/>
        </p:nvSpPr>
        <p:spPr bwMode="auto">
          <a:xfrm>
            <a:off x="457200" y="1143000"/>
            <a:ext cx="8229600" cy="0"/>
          </a:xfrm>
          <a:prstGeom prst="line">
            <a:avLst/>
          </a:prstGeom>
          <a:noFill/>
          <a:ln w="9525">
            <a:solidFill>
              <a:srgbClr val="9FB8CD"/>
            </a:solidFill>
            <a:prstDash val="dash"/>
            <a:round/>
            <a:headEnd/>
            <a:tailEnd/>
          </a:ln>
        </p:spPr>
        <p:txBody>
          <a:bodyPr/>
          <a:lstStyle/>
          <a:p>
            <a:endParaRPr lang="en-US"/>
          </a:p>
        </p:txBody>
      </p:sp>
      <p:sp>
        <p:nvSpPr>
          <p:cNvPr id="10" name="AutoShape 4"/>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11" name="AutoShape 5"/>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4102"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8"/>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r>
              <a:rPr lang="en-US"/>
              <a:t>12/3/2010</a:t>
            </a:r>
          </a:p>
        </p:txBody>
      </p:sp>
      <p:sp>
        <p:nvSpPr>
          <p:cNvPr id="15" name="Rectangle 9"/>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6" name="Rectangle 10"/>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12" name="AutoShape 3"/>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5124" name="Rectangle 4"/>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5" name="Rectangle 5"/>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Rectangle 6"/>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r>
              <a:rPr lang="en-US"/>
              <a:t>12/3/2010</a:t>
            </a:r>
          </a:p>
        </p:txBody>
      </p:sp>
      <p:sp>
        <p:nvSpPr>
          <p:cNvPr id="16" name="Rectangle 7"/>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7" name="Rectangle 8"/>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12" name="Line 3"/>
          <p:cNvSpPr>
            <a:spLocks noChangeShapeType="1"/>
          </p:cNvSpPr>
          <p:nvPr/>
        </p:nvSpPr>
        <p:spPr bwMode="auto">
          <a:xfrm rot="5400000">
            <a:off x="3160712" y="3324226"/>
            <a:ext cx="6035675" cy="0"/>
          </a:xfrm>
          <a:prstGeom prst="line">
            <a:avLst/>
          </a:prstGeom>
          <a:noFill/>
          <a:ln w="9525">
            <a:solidFill>
              <a:srgbClr val="9FB8CD"/>
            </a:solidFill>
            <a:prstDash val="dash"/>
            <a:round/>
            <a:headEnd/>
            <a:tailEnd/>
          </a:ln>
        </p:spPr>
        <p:txBody>
          <a:bodyPr/>
          <a:lstStyle/>
          <a:p>
            <a:endParaRPr lang="en-US"/>
          </a:p>
        </p:txBody>
      </p:sp>
      <p:sp>
        <p:nvSpPr>
          <p:cNvPr id="15" name="AutoShape 4"/>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6149" name="Rectangle 5"/>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50" name="Rectangle 6"/>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7"/>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r>
              <a:rPr lang="en-US"/>
              <a:t>12/3/2010</a:t>
            </a:r>
          </a:p>
        </p:txBody>
      </p:sp>
      <p:sp>
        <p:nvSpPr>
          <p:cNvPr id="17" name="Rectangle 8"/>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8" name="Rectangle 9"/>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11"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12" name="AutoShape 3"/>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15" name="Rectangle 4"/>
          <p:cNvSpPr>
            <a:spLocks noChangeArrowheads="1"/>
          </p:cNvSpPr>
          <p:nvPr/>
        </p:nvSpPr>
        <p:spPr bwMode="auto">
          <a:xfrm>
            <a:off x="457200" y="500063"/>
            <a:ext cx="182563" cy="685800"/>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7173" name="Rectangle 5"/>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4" name="Rectangle 6"/>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7"/>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r>
              <a:rPr lang="en-US"/>
              <a:t>12/3/2010</a:t>
            </a:r>
          </a:p>
        </p:txBody>
      </p:sp>
      <p:sp>
        <p:nvSpPr>
          <p:cNvPr id="17" name="Rectangle 8"/>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8" name="Rectangle 9"/>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000000"/>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Line 2"/>
          <p:cNvSpPr>
            <a:spLocks noChangeShapeType="1"/>
          </p:cNvSpPr>
          <p:nvPr/>
        </p:nvSpPr>
        <p:spPr bwMode="auto">
          <a:xfrm>
            <a:off x="457200" y="6353175"/>
            <a:ext cx="8229600" cy="0"/>
          </a:xfrm>
          <a:prstGeom prst="line">
            <a:avLst/>
          </a:prstGeom>
          <a:noFill/>
          <a:ln w="9525">
            <a:solidFill>
              <a:srgbClr val="9FB8CD"/>
            </a:solidFill>
            <a:prstDash val="dash"/>
            <a:round/>
            <a:headEnd/>
            <a:tailEnd/>
          </a:ln>
        </p:spPr>
        <p:txBody>
          <a:bodyPr/>
          <a:lstStyle/>
          <a:p>
            <a:endParaRPr lang="en-US"/>
          </a:p>
        </p:txBody>
      </p:sp>
      <p:sp>
        <p:nvSpPr>
          <p:cNvPr id="12" name="AutoShape 3"/>
          <p:cNvSpPr>
            <a:spLocks noChangeAspect="1"/>
          </p:cNvSpPr>
          <p:nvPr/>
        </p:nvSpPr>
        <p:spPr bwMode="auto">
          <a:xfrm rot="5400000">
            <a:off x="419100" y="6467475"/>
            <a:ext cx="190500" cy="120650"/>
          </a:xfrm>
          <a:prstGeom prst="triangle">
            <a:avLst>
              <a:gd name="adj" fmla="val 50000"/>
            </a:avLst>
          </a:prstGeom>
          <a:solidFill>
            <a:srgbClr val="9FB8CD"/>
          </a:solidFill>
          <a:ln w="25400" cap="rnd">
            <a:noFill/>
            <a:miter lim="800000"/>
            <a:headEnd/>
            <a:tailEnd/>
          </a:ln>
        </p:spPr>
        <p:txBody>
          <a:bodyPr/>
          <a:lstStyle/>
          <a:p>
            <a:pPr algn="ctr">
              <a:defRPr/>
            </a:pPr>
            <a:endParaRPr lang="en-US">
              <a:solidFill>
                <a:schemeClr val="lt1"/>
              </a:solidFill>
            </a:endParaRPr>
          </a:p>
        </p:txBody>
      </p:sp>
      <p:sp>
        <p:nvSpPr>
          <p:cNvPr id="15" name="Line 4"/>
          <p:cNvSpPr>
            <a:spLocks noChangeShapeType="1"/>
          </p:cNvSpPr>
          <p:nvPr/>
        </p:nvSpPr>
        <p:spPr bwMode="auto">
          <a:xfrm rot="5400000">
            <a:off x="3630612" y="3201988"/>
            <a:ext cx="5851525" cy="0"/>
          </a:xfrm>
          <a:prstGeom prst="line">
            <a:avLst/>
          </a:prstGeom>
          <a:noFill/>
          <a:ln w="9525">
            <a:solidFill>
              <a:srgbClr val="9FB8CD"/>
            </a:solidFill>
            <a:prstDash val="dash"/>
            <a:round/>
            <a:headEnd/>
            <a:tailEnd/>
          </a:ln>
        </p:spPr>
        <p:txBody>
          <a:bodyPr/>
          <a:lstStyle/>
          <a:p>
            <a:endParaRPr lang="en-US"/>
          </a:p>
        </p:txBody>
      </p:sp>
      <p:sp>
        <p:nvSpPr>
          <p:cNvPr id="8197" name="Rectangle 5"/>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8" name="Rectangle 6"/>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7"/>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a:defRPr/>
            </a:pPr>
            <a:r>
              <a:rPr lang="en-US"/>
              <a:t>12/3/2010</a:t>
            </a:r>
          </a:p>
        </p:txBody>
      </p:sp>
      <p:sp>
        <p:nvSpPr>
          <p:cNvPr id="17" name="Rectangle 8"/>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a:defRPr/>
            </a:pPr>
            <a:endParaRPr lang="en-US"/>
          </a:p>
        </p:txBody>
      </p:sp>
      <p:sp>
        <p:nvSpPr>
          <p:cNvPr id="18" name="Rectangle 9"/>
          <p:cNvSpPr>
            <a:spLocks noGrp="1"/>
          </p:cNvSpPr>
          <p:nvPr>
            <p:ph type="sldNum" sz="quarter" idx="4"/>
          </p:nvPr>
        </p:nvSpPr>
        <p:spPr>
          <a:xfrm>
            <a:off x="612775" y="6356350"/>
            <a:ext cx="1981200" cy="365125"/>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hf sldNum="0"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904875" y="3648075"/>
            <a:ext cx="7315200" cy="1279525"/>
          </a:xfrm>
          <a:prstGeom prst="rect">
            <a:avLst/>
          </a:prstGeom>
          <a:noFill/>
          <a:ln w="6350" cap="rnd">
            <a:solidFill>
              <a:srgbClr val="727CA3"/>
            </a:solidFill>
            <a:miter lim="800000"/>
            <a:headEnd/>
            <a:tailEnd/>
          </a:ln>
        </p:spPr>
        <p:txBody>
          <a:bodyPr anchor="ctr"/>
          <a:lstStyle/>
          <a:p>
            <a:pPr algn="ctr">
              <a:defRPr/>
            </a:pPr>
            <a:endParaRPr lang="en-US">
              <a:solidFill>
                <a:schemeClr val="lt1"/>
              </a:solidFill>
            </a:endParaRPr>
          </a:p>
        </p:txBody>
      </p:sp>
      <p:sp>
        <p:nvSpPr>
          <p:cNvPr id="12" name="Rectangle 3"/>
          <p:cNvSpPr>
            <a:spLocks noChangeArrowheads="1"/>
          </p:cNvSpPr>
          <p:nvPr/>
        </p:nvSpPr>
        <p:spPr bwMode="auto">
          <a:xfrm>
            <a:off x="914400" y="5048250"/>
            <a:ext cx="7315200" cy="685800"/>
          </a:xfrm>
          <a:prstGeom prst="rect">
            <a:avLst/>
          </a:prstGeom>
          <a:noFill/>
          <a:ln w="6350" cap="rnd">
            <a:solidFill>
              <a:srgbClr val="9FB8CD"/>
            </a:solidFill>
            <a:miter lim="800000"/>
            <a:headEnd/>
            <a:tailEnd/>
          </a:ln>
        </p:spPr>
        <p:txBody>
          <a:bodyPr anchor="ctr"/>
          <a:lstStyle/>
          <a:p>
            <a:pPr algn="ctr">
              <a:defRPr/>
            </a:pPr>
            <a:endParaRPr lang="en-US">
              <a:solidFill>
                <a:schemeClr val="lt1"/>
              </a:solidFill>
            </a:endParaRPr>
          </a:p>
        </p:txBody>
      </p:sp>
      <p:sp>
        <p:nvSpPr>
          <p:cNvPr id="15" name="Rectangle 4"/>
          <p:cNvSpPr>
            <a:spLocks noChangeArrowheads="1"/>
          </p:cNvSpPr>
          <p:nvPr/>
        </p:nvSpPr>
        <p:spPr bwMode="auto">
          <a:xfrm>
            <a:off x="904875" y="3648075"/>
            <a:ext cx="228600" cy="1279525"/>
          </a:xfrm>
          <a:prstGeom prst="rect">
            <a:avLst/>
          </a:prstGeom>
          <a:solidFill>
            <a:srgbClr val="727CA3"/>
          </a:solidFill>
          <a:ln w="6350" cap="rnd">
            <a:noFill/>
            <a:miter lim="800000"/>
            <a:headEnd/>
            <a:tailEnd/>
          </a:ln>
        </p:spPr>
        <p:txBody>
          <a:bodyPr anchor="ctr"/>
          <a:lstStyle/>
          <a:p>
            <a:pPr algn="ctr">
              <a:defRPr/>
            </a:pPr>
            <a:endParaRPr lang="en-US">
              <a:solidFill>
                <a:schemeClr val="lt1"/>
              </a:solidFill>
            </a:endParaRPr>
          </a:p>
        </p:txBody>
      </p:sp>
      <p:sp>
        <p:nvSpPr>
          <p:cNvPr id="16" name="Rectangle 5"/>
          <p:cNvSpPr>
            <a:spLocks noChangeArrowheads="1"/>
          </p:cNvSpPr>
          <p:nvPr/>
        </p:nvSpPr>
        <p:spPr bwMode="auto">
          <a:xfrm>
            <a:off x="914400" y="5048250"/>
            <a:ext cx="228600" cy="685800"/>
          </a:xfrm>
          <a:prstGeom prst="rect">
            <a:avLst/>
          </a:prstGeom>
          <a:solidFill>
            <a:srgbClr val="9FB8CD"/>
          </a:solidFill>
          <a:ln w="6350" cap="rnd">
            <a:noFill/>
            <a:miter lim="800000"/>
            <a:headEnd/>
            <a:tailEnd/>
          </a:ln>
        </p:spPr>
        <p:txBody>
          <a:bodyPr anchor="ctr"/>
          <a:lstStyle/>
          <a:p>
            <a:pPr algn="ctr">
              <a:defRPr/>
            </a:pPr>
            <a:endParaRPr lang="en-US">
              <a:solidFill>
                <a:schemeClr val="lt1"/>
              </a:solidFill>
            </a:endParaRPr>
          </a:p>
        </p:txBody>
      </p:sp>
      <p:sp>
        <p:nvSpPr>
          <p:cNvPr id="9222" name="Rectangle 6"/>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23" name="Rectangle 7"/>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8"/>
          <p:cNvSpPr>
            <a:spLocks noGrp="1"/>
          </p:cNvSpPr>
          <p:nvPr>
            <p:ph type="ftr" sz="quarter" idx="3"/>
          </p:nvPr>
        </p:nvSpPr>
        <p:spPr>
          <a:xfrm>
            <a:off x="2898775" y="6354763"/>
            <a:ext cx="3475038" cy="366712"/>
          </a:xfrm>
          <a:prstGeom prst="rect">
            <a:avLst/>
          </a:prstGeom>
        </p:spPr>
        <p:txBody>
          <a:bodyPr vert="horz"/>
          <a:lstStyle>
            <a:lvl1pPr algn="r">
              <a:defRPr sz="1400">
                <a:solidFill>
                  <a:schemeClr val="tx2"/>
                </a:solidFill>
              </a:defRPr>
            </a:lvl1pPr>
          </a:lstStyle>
          <a:p>
            <a:pPr>
              <a:defRPr/>
            </a:pPr>
            <a:endParaRPr lang="en-US"/>
          </a:p>
        </p:txBody>
      </p:sp>
      <p:sp>
        <p:nvSpPr>
          <p:cNvPr id="14" name="Rectangle 9"/>
          <p:cNvSpPr>
            <a:spLocks noGrp="1"/>
          </p:cNvSpPr>
          <p:nvPr>
            <p:ph type="sldNum" sz="quarter" idx="4"/>
          </p:nvPr>
        </p:nvSpPr>
        <p:spPr>
          <a:xfrm>
            <a:off x="1216025" y="6354763"/>
            <a:ext cx="1219200" cy="366712"/>
          </a:xfrm>
          <a:prstGeom prst="rect">
            <a:avLst/>
          </a:prstGeom>
        </p:spPr>
        <p:txBody>
          <a:bodyPr vert="horz"/>
          <a:lstStyle>
            <a:lvl1pPr>
              <a:defRPr sz="1400">
                <a:solidFill>
                  <a:schemeClr val="tx2"/>
                </a:solidFill>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a:defRPr>
      </a:lvl2pPr>
      <a:lvl3pPr algn="l" rtl="0" eaLnBrk="0" fontAlgn="base" hangingPunct="0">
        <a:spcBef>
          <a:spcPct val="0"/>
        </a:spcBef>
        <a:spcAft>
          <a:spcPct val="0"/>
        </a:spcAft>
        <a:defRPr sz="3200">
          <a:solidFill>
            <a:schemeClr val="tx2"/>
          </a:solidFill>
          <a:latin typeface="Bookman Old Style"/>
        </a:defRPr>
      </a:lvl3pPr>
      <a:lvl4pPr algn="l" rtl="0" eaLnBrk="0" fontAlgn="base" hangingPunct="0">
        <a:spcBef>
          <a:spcPct val="0"/>
        </a:spcBef>
        <a:spcAft>
          <a:spcPct val="0"/>
        </a:spcAft>
        <a:defRPr sz="3200">
          <a:solidFill>
            <a:schemeClr val="tx2"/>
          </a:solidFill>
          <a:latin typeface="Bookman Old Style"/>
        </a:defRPr>
      </a:lvl4pPr>
      <a:lvl5pPr algn="l" rtl="0" eaLnBrk="0" fontAlgn="base" hangingPunct="0">
        <a:spcBef>
          <a:spcPct val="0"/>
        </a:spcBef>
        <a:spcAft>
          <a:spcPct val="0"/>
        </a:spcAft>
        <a:defRPr sz="3200">
          <a:solidFill>
            <a:schemeClr val="tx2"/>
          </a:solidFill>
          <a:latin typeface="Bookman Old Style"/>
        </a:defRPr>
      </a:lvl5pPr>
      <a:lvl6pPr marL="457200" algn="l" rtl="0" eaLnBrk="0" fontAlgn="base" hangingPunct="0">
        <a:spcBef>
          <a:spcPct val="0"/>
        </a:spcBef>
        <a:spcAft>
          <a:spcPct val="0"/>
        </a:spcAft>
        <a:defRPr sz="3200">
          <a:solidFill>
            <a:schemeClr val="tx2"/>
          </a:solidFill>
          <a:latin typeface="Bookman Old Style"/>
        </a:defRPr>
      </a:lvl6pPr>
      <a:lvl7pPr marL="914400" algn="l" rtl="0" eaLnBrk="0" fontAlgn="base" hangingPunct="0">
        <a:spcBef>
          <a:spcPct val="0"/>
        </a:spcBef>
        <a:spcAft>
          <a:spcPct val="0"/>
        </a:spcAft>
        <a:defRPr sz="3200">
          <a:solidFill>
            <a:schemeClr val="tx2"/>
          </a:solidFill>
          <a:latin typeface="Bookman Old Style"/>
        </a:defRPr>
      </a:lvl7pPr>
      <a:lvl8pPr marL="1371600" algn="l" rtl="0" eaLnBrk="0" fontAlgn="base" hangingPunct="0">
        <a:spcBef>
          <a:spcPct val="0"/>
        </a:spcBef>
        <a:spcAft>
          <a:spcPct val="0"/>
        </a:spcAft>
        <a:defRPr sz="3200">
          <a:solidFill>
            <a:schemeClr val="tx2"/>
          </a:solidFill>
          <a:latin typeface="Bookman Old Style"/>
        </a:defRPr>
      </a:lvl8pPr>
      <a:lvl9pPr marL="1828800" algn="l" rtl="0" eaLnBrk="0" fontAlgn="base" hangingPunct="0">
        <a:spcBef>
          <a:spcPct val="0"/>
        </a:spcBef>
        <a:spcAft>
          <a:spcPct val="0"/>
        </a:spcAft>
        <a:defRPr sz="3200">
          <a:solidFill>
            <a:schemeClr val="tx2"/>
          </a:solidFill>
          <a:latin typeface="Bookman Old Style"/>
        </a:defRPr>
      </a:lvl9pPr>
    </p:titleStyle>
    <p:bodyStyle>
      <a:lvl1pPr marL="273050" indent="-273050" algn="l" rtl="0" eaLnBrk="0" fontAlgn="base" hangingPunct="0">
        <a:spcBef>
          <a:spcPts val="600"/>
        </a:spcBef>
        <a:spcAft>
          <a:spcPct val="0"/>
        </a:spcAft>
        <a:buClr>
          <a:schemeClr val="accent1"/>
        </a:buClr>
        <a:buSzPct val="76000"/>
        <a:buFont typeface="Wingdings 3"/>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50.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gdpkeyboarding.com/Word_Files/11e_Errata_List_for_Students.pdf" TargetMode="External"/><Relationship Id="rId2" Type="http://schemas.openxmlformats.org/officeDocument/2006/relationships/hyperlink" Target="http://11e2.gdpkeyboarding.com/Getting_Started.htm#Submit_Questionnaire" TargetMode="External"/><Relationship Id="rId1" Type="http://schemas.openxmlformats.org/officeDocument/2006/relationships/slideLayout" Target="../slideLayouts/slideLayout150.xml"/><Relationship Id="rId6" Type="http://schemas.openxmlformats.org/officeDocument/2006/relationships/hyperlink" Target="http://gdpkeyboarding.com/Word_Files/Getting_Ready_for_GDP_11e_Firefox.pdf" TargetMode="External"/><Relationship Id="rId5" Type="http://schemas.openxmlformats.org/officeDocument/2006/relationships/hyperlink" Target="http://gdpkeyboarding.com/Word_Files/Getting_Ready_for_GDP_11e_Internet_Explorer.pdf" TargetMode="External"/><Relationship Id="rId4" Type="http://schemas.openxmlformats.org/officeDocument/2006/relationships/hyperlink" Target="http://11e2.gdpkeyboarding.com/Word_Files/Progress_Folder_Keyboarding_2.doc"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11e2.gdpkeyboarding.com/Word_Files/Progress_Folder_Keyboarding_2.doc" TargetMode="External"/><Relationship Id="rId1" Type="http://schemas.openxmlformats.org/officeDocument/2006/relationships/slideLayout" Target="../slideLayouts/slideLayout150.xml"/></Relationships>
</file>

<file path=ppt/slides/_rels/slide13.xml.rels><?xml version="1.0" encoding="UTF-8" standalone="yes"?>
<Relationships xmlns="http://schemas.openxmlformats.org/package/2006/relationships"><Relationship Id="rId3" Type="http://schemas.openxmlformats.org/officeDocument/2006/relationships/hyperlink" Target="http://11e2.gdpkeyboarding.com/Week1.htm" TargetMode="External"/><Relationship Id="rId2" Type="http://schemas.openxmlformats.org/officeDocument/2006/relationships/hyperlink" Target="http://11e2.gdpkeyboarding.com/Assignment_Sheet.htm" TargetMode="External"/><Relationship Id="rId1" Type="http://schemas.openxmlformats.org/officeDocument/2006/relationships/slideLayout" Target="../slideLayouts/slideLayout150.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hyperlink" Target="http://11e2.gdpkeyboarding.com/Course_Outline.htm#General Grading Policies:" TargetMode="External"/><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3" Type="http://schemas.openxmlformats.org/officeDocument/2006/relationships/hyperlink" Target="http://11e2.gdpkeyboarding.com/Week1.htm" TargetMode="External"/><Relationship Id="rId7" Type="http://schemas.openxmlformats.org/officeDocument/2006/relationships/image" Target="../media/image12.png"/><Relationship Id="rId2" Type="http://schemas.openxmlformats.org/officeDocument/2006/relationships/hyperlink" Target="http://11e2.gdpkeyboarding.com/Getting_Started.htm#Initial_Log-On" TargetMode="External"/><Relationship Id="rId1" Type="http://schemas.openxmlformats.org/officeDocument/2006/relationships/slideLayout" Target="../slideLayouts/slideLayout150.xml"/><Relationship Id="rId6" Type="http://schemas.openxmlformats.org/officeDocument/2006/relationships/image" Target="../media/image11.png"/><Relationship Id="rId5" Type="http://schemas.openxmlformats.org/officeDocument/2006/relationships/hyperlink" Target="http://11e2.gdpkeyboarding.com/Word_Files/Progress_Folder_Keyboarding_2.doc" TargetMode="External"/><Relationship Id="rId4" Type="http://schemas.openxmlformats.org/officeDocument/2006/relationships/hyperlink" Target="http://11e2.gdpkeyboarding.com/Assignment_Sheet.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11e1.gdpkeyboarding.com/FAQs.htm#former students" TargetMode="External"/><Relationship Id="rId1" Type="http://schemas.openxmlformats.org/officeDocument/2006/relationships/slideLayout" Target="../slideLayouts/slideLayout150.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11e2.gdpkeyboarding.com/Course_Outline.htm#Objectives and Evaluation:" TargetMode="External"/><Relationship Id="rId2" Type="http://schemas.openxmlformats.org/officeDocument/2006/relationships/image" Target="../media/image20.png"/><Relationship Id="rId1" Type="http://schemas.openxmlformats.org/officeDocument/2006/relationships/slideLayout" Target="../slideLayouts/slideLayout15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6.xml.rels><?xml version="1.0" encoding="UTF-8" standalone="yes"?>
<Relationships xmlns="http://schemas.openxmlformats.org/package/2006/relationships"><Relationship Id="rId3" Type="http://schemas.openxmlformats.org/officeDocument/2006/relationships/hyperlink" Target="http://11e2.gdpkeyboarding.com/Technique_Check.htm" TargetMode="External"/><Relationship Id="rId2" Type="http://schemas.openxmlformats.org/officeDocument/2006/relationships/hyperlink" Target="http://11e2.gdpkeyboarding.com/Week3.htm" TargetMode="External"/><Relationship Id="rId1" Type="http://schemas.openxmlformats.org/officeDocument/2006/relationships/slideLayout" Target="../slideLayouts/slideLayout150.xml"/><Relationship Id="rId5" Type="http://schemas.openxmlformats.org/officeDocument/2006/relationships/image" Target="../media/image23.png"/><Relationship Id="rId4" Type="http://schemas.openxmlformats.org/officeDocument/2006/relationships/hyperlink" Target="http://11e1.gdpkeyboarding.com/PowerPoint/OrientTechCheck.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11e2.gdpkeyboarding.com/Course_Outline.htm" TargetMode="External"/><Relationship Id="rId1" Type="http://schemas.openxmlformats.org/officeDocument/2006/relationships/slideLayout" Target="../slideLayouts/slideLayout150.xml"/></Relationships>
</file>

<file path=ppt/slides/_rels/slide28.xml.rels><?xml version="1.0" encoding="UTF-8" standalone="yes"?>
<Relationships xmlns="http://schemas.openxmlformats.org/package/2006/relationships"><Relationship Id="rId3" Type="http://schemas.openxmlformats.org/officeDocument/2006/relationships/hyperlink" Target="http://11e2.gdpkeyboarding.com/Proofreading_Checks.htm" TargetMode="External"/><Relationship Id="rId2" Type="http://schemas.openxmlformats.org/officeDocument/2006/relationships/hyperlink" Target="http://11e2.gdpkeyboarding.com/Tests.htm" TargetMode="External"/><Relationship Id="rId1" Type="http://schemas.openxmlformats.org/officeDocument/2006/relationships/slideLayout" Target="../slideLayouts/slideLayout150.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0.xml.rels><?xml version="1.0" encoding="UTF-8" standalone="yes"?>
<Relationships xmlns="http://schemas.openxmlformats.org/package/2006/relationships"><Relationship Id="rId2" Type="http://schemas.openxmlformats.org/officeDocument/2006/relationships/hyperlink" Target="orientwp_Key2.pdf" TargetMode="External"/><Relationship Id="rId1" Type="http://schemas.openxmlformats.org/officeDocument/2006/relationships/slideLayout" Target="../slideLayouts/slideLayout150.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11e2.gdpkeyboarding.com/Course_Outline.htm#Supplies" TargetMode="External"/><Relationship Id="rId1" Type="http://schemas.openxmlformats.org/officeDocument/2006/relationships/slideLayout" Target="../slideLayouts/slideLayout150.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50.xml"/><Relationship Id="rId5" Type="http://schemas.openxmlformats.org/officeDocument/2006/relationships/image" Target="../media/image30.png"/><Relationship Id="rId4" Type="http://schemas.openxmlformats.org/officeDocument/2006/relationships/image" Target="../media/image2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2" Type="http://schemas.openxmlformats.org/officeDocument/2006/relationships/hyperlink" Target="http://11e1.gdpkeyboarding.com/Tutorials_Technical_Skills/FRAMESET_TechSkills.htm" TargetMode="External"/><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2" Type="http://schemas.openxmlformats.org/officeDocument/2006/relationships/hyperlink" Target="http://www.adobe.com/products/flashplayer/" TargetMode="External"/><Relationship Id="rId1" Type="http://schemas.openxmlformats.org/officeDocument/2006/relationships/slideLayout" Target="../slideLayouts/slideLayout150.xml"/></Relationships>
</file>

<file path=ppt/slides/_rels/slide8.xml.rels><?xml version="1.0" encoding="UTF-8" standalone="yes"?>
<Relationships xmlns="http://schemas.openxmlformats.org/package/2006/relationships"><Relationship Id="rId2" Type="http://schemas.openxmlformats.org/officeDocument/2006/relationships/hyperlink" Target="http://www.apple.com/support/bootcamp/" TargetMode="External"/><Relationship Id="rId1" Type="http://schemas.openxmlformats.org/officeDocument/2006/relationships/slideLayout" Target="../slideLayouts/slideLayout150.xml"/></Relationships>
</file>

<file path=ppt/slides/_rels/slide9.xml.rels><?xml version="1.0" encoding="UTF-8" standalone="yes"?>
<Relationships xmlns="http://schemas.openxmlformats.org/package/2006/relationships"><Relationship Id="rId8" Type="http://schemas.openxmlformats.org/officeDocument/2006/relationships/hyperlink" Target="http://www.java.com/en/download/installed.jsp" TargetMode="External"/><Relationship Id="rId3" Type="http://schemas.openxmlformats.org/officeDocument/2006/relationships/hyperlink" Target="http://11e1.gdpkeyboarding.com/Course_Outline.htm#Supplies" TargetMode="External"/><Relationship Id="rId7" Type="http://schemas.openxmlformats.org/officeDocument/2006/relationships/hyperlink" Target="http://www.screencast-o-matic.com/channels/cXeeo3Vqg" TargetMode="External"/><Relationship Id="rId2" Type="http://schemas.openxmlformats.org/officeDocument/2006/relationships/image" Target="../media/image7.jpeg"/><Relationship Id="rId1" Type="http://schemas.openxmlformats.org/officeDocument/2006/relationships/slideLayout" Target="../slideLayouts/slideLayout150.xml"/><Relationship Id="rId6" Type="http://schemas.openxmlformats.org/officeDocument/2006/relationships/hyperlink" Target="http://java.com/en/download/index.jsp" TargetMode="External"/><Relationship Id="rId5" Type="http://schemas.openxmlformats.org/officeDocument/2006/relationships/hyperlink" Target="http://www.adobe.com/products/flashplayer/" TargetMode="External"/><Relationship Id="rId4" Type="http://schemas.openxmlformats.org/officeDocument/2006/relationships/hyperlink" Target="http://11e1.gdpkeyboarding.com/FAQs.htm#Microsoft_Wo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ctrTitle" idx="4294967295"/>
          </p:nvPr>
        </p:nvSpPr>
        <p:spPr>
          <a:xfrm>
            <a:off x="4572000" y="685800"/>
            <a:ext cx="4191000" cy="1371600"/>
          </a:xfrm>
        </p:spPr>
        <p:txBody>
          <a:bodyPr anchor="t">
            <a:normAutofit fontScale="90000"/>
          </a:bodyPr>
          <a:lstStyle/>
          <a:p>
            <a:pPr eaLnBrk="1" fontAlgn="auto" hangingPunct="1">
              <a:spcAft>
                <a:spcPts val="0"/>
              </a:spcAft>
              <a:defRPr/>
            </a:pPr>
            <a:r>
              <a:rPr lang="en-US" dirty="0">
                <a:solidFill>
                  <a:schemeClr val="tx1"/>
                </a:solidFill>
                <a:latin typeface="+mj-lt"/>
              </a:rPr>
              <a:t>Orientation to Keyboarding 2 Online and GDP, 11e</a:t>
            </a:r>
          </a:p>
        </p:txBody>
      </p:sp>
      <p:sp>
        <p:nvSpPr>
          <p:cNvPr id="15363" name="Text Box 3"/>
          <p:cNvSpPr txBox="1">
            <a:spLocks noGrp="1"/>
          </p:cNvSpPr>
          <p:nvPr/>
        </p:nvSpPr>
        <p:spPr bwMode="auto">
          <a:xfrm>
            <a:off x="1216025" y="6354763"/>
            <a:ext cx="1219200" cy="366712"/>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a:t>
            </a:r>
          </a:p>
        </p:txBody>
      </p:sp>
      <p:pic>
        <p:nvPicPr>
          <p:cNvPr id="15364" name="Picture 2"/>
          <p:cNvPicPr>
            <a:picLocks noChangeAspect="1" noChangeArrowheads="1"/>
          </p:cNvPicPr>
          <p:nvPr/>
        </p:nvPicPr>
        <p:blipFill>
          <a:blip r:embed="rId2" cstate="print"/>
          <a:srcRect/>
          <a:stretch>
            <a:fillRect/>
          </a:stretch>
        </p:blipFill>
        <p:spPr bwMode="auto">
          <a:xfrm>
            <a:off x="3657600" y="990600"/>
            <a:ext cx="914400" cy="962025"/>
          </a:xfrm>
          <a:prstGeom prst="rect">
            <a:avLst/>
          </a:prstGeom>
          <a:noFill/>
        </p:spPr>
      </p:pic>
      <p:pic>
        <p:nvPicPr>
          <p:cNvPr id="15365" name="Picture 8" descr="http://11e1.gdpkeyboarding.com/images/11E_Cover.jpg"/>
          <p:cNvPicPr>
            <a:picLocks noChangeAspect="1" noChangeArrowheads="1"/>
          </p:cNvPicPr>
          <p:nvPr/>
        </p:nvPicPr>
        <p:blipFill>
          <a:blip r:embed="rId3" cstate="print"/>
          <a:srcRect/>
          <a:stretch>
            <a:fillRect/>
          </a:stretch>
        </p:blipFill>
        <p:spPr bwMode="auto">
          <a:xfrm>
            <a:off x="914400" y="457200"/>
            <a:ext cx="2352675" cy="2876550"/>
          </a:xfrm>
          <a:prstGeom prst="rect">
            <a:avLst/>
          </a:prstGeom>
          <a:noFill/>
          <a:ln w="9525">
            <a:solidFill>
              <a:schemeClr val="tx1"/>
            </a:solidFill>
            <a:miter lim="800000"/>
            <a:headEnd/>
            <a:tailEnd/>
          </a:ln>
        </p:spPr>
      </p:pic>
      <p:sp>
        <p:nvSpPr>
          <p:cNvPr id="11" name="Text Box 6"/>
          <p:cNvSpPr txBox="1">
            <a:spLocks/>
          </p:cNvSpPr>
          <p:nvPr/>
        </p:nvSpPr>
        <p:spPr>
          <a:xfrm>
            <a:off x="1371600" y="3962400"/>
            <a:ext cx="5943600" cy="762000"/>
          </a:xfrm>
          <a:prstGeom prst="rect">
            <a:avLst/>
          </a:prstGeom>
        </p:spPr>
        <p:txBody>
          <a:bodyPr/>
          <a:lstStyle/>
          <a:p>
            <a:pPr>
              <a:defRPr/>
            </a:pPr>
            <a:r>
              <a:rPr lang="en-US" sz="2000" dirty="0"/>
              <a:t>By Arlene Zimmerly, Coauthor*</a:t>
            </a:r>
          </a:p>
          <a:p>
            <a:pPr>
              <a:defRPr/>
            </a:pPr>
            <a:r>
              <a:rPr lang="en-US" sz="2000" i="1" dirty="0">
                <a:solidFill>
                  <a:schemeClr val="bg2">
                    <a:lumMod val="25000"/>
                  </a:schemeClr>
                </a:solidFill>
                <a:latin typeface="Arial Narrow" pitchFamily="34" charset="0"/>
              </a:rPr>
              <a:t>Gregg College Keyboarding &amp; Document Processing, </a:t>
            </a:r>
            <a:r>
              <a:rPr lang="en-US" sz="2000" dirty="0">
                <a:solidFill>
                  <a:schemeClr val="bg2">
                    <a:lumMod val="25000"/>
                  </a:schemeClr>
                </a:solidFill>
                <a:latin typeface="Arial Narrow" pitchFamily="34" charset="0"/>
              </a:rPr>
              <a:t>11e</a:t>
            </a:r>
            <a:endParaRPr lang="en-US" sz="2000" dirty="0"/>
          </a:p>
        </p:txBody>
      </p:sp>
      <p:sp>
        <p:nvSpPr>
          <p:cNvPr id="15367" name="Text Box 7"/>
          <p:cNvSpPr txBox="1">
            <a:spLocks/>
          </p:cNvSpPr>
          <p:nvPr/>
        </p:nvSpPr>
        <p:spPr bwMode="auto">
          <a:xfrm>
            <a:off x="1143000" y="5181600"/>
            <a:ext cx="7239000" cy="533400"/>
          </a:xfrm>
          <a:prstGeom prst="rect">
            <a:avLst/>
          </a:prstGeom>
          <a:noFill/>
          <a:ln w="9525">
            <a:noFill/>
            <a:miter lim="800000"/>
            <a:headEnd/>
            <a:tailEnd/>
          </a:ln>
        </p:spPr>
        <p:txBody>
          <a:bodyPr/>
          <a:lstStyle/>
          <a:p>
            <a:pPr fontAlgn="base">
              <a:spcBef>
                <a:spcPts val="600"/>
              </a:spcBef>
              <a:spcAft>
                <a:spcPct val="0"/>
              </a:spcAft>
            </a:pPr>
            <a:r>
              <a:rPr lang="en-US" sz="1400" b="1">
                <a:solidFill>
                  <a:schemeClr val="tx2"/>
                </a:solidFill>
                <a:latin typeface="Bookman Old Style"/>
              </a:rPr>
              <a:t>*</a:t>
            </a:r>
            <a:r>
              <a:rPr lang="en-US" sz="1400">
                <a:solidFill>
                  <a:schemeClr val="tx2"/>
                </a:solidFill>
                <a:latin typeface="Bookman Old Style"/>
              </a:rPr>
              <a:t> This presentation was created to serve as one example of an orientation to an online keyboarding course. Your specific course requirements may vary.</a:t>
            </a:r>
          </a:p>
        </p:txBody>
      </p:sp>
      <p:pic>
        <p:nvPicPr>
          <p:cNvPr id="15368" name="Picture 9"/>
          <p:cNvPicPr>
            <a:picLocks noChangeAspect="1" noChangeArrowheads="1"/>
          </p:cNvPicPr>
          <p:nvPr/>
        </p:nvPicPr>
        <p:blipFill>
          <a:blip r:embed="rId4" cstate="print"/>
          <a:srcRect/>
          <a:stretch>
            <a:fillRect/>
          </a:stretch>
        </p:blipFill>
        <p:spPr bwMode="auto">
          <a:xfrm>
            <a:off x="1219200" y="6324600"/>
            <a:ext cx="323850" cy="247650"/>
          </a:xfrm>
          <a:prstGeom prst="rect">
            <a:avLst/>
          </a:prstGeom>
          <a:noFill/>
        </p:spPr>
      </p:pic>
      <p:pic>
        <p:nvPicPr>
          <p:cNvPr id="15369" name="Picture 9"/>
          <p:cNvPicPr>
            <a:picLocks noChangeAspect="1" noChangeArrowheads="1"/>
          </p:cNvPicPr>
          <p:nvPr/>
        </p:nvPicPr>
        <p:blipFill>
          <a:blip r:embed="rId5" cstate="print"/>
          <a:srcRect/>
          <a:stretch>
            <a:fillRect/>
          </a:stretch>
        </p:blipFill>
        <p:spPr bwMode="auto">
          <a:xfrm>
            <a:off x="381000" y="6172200"/>
            <a:ext cx="8382000" cy="1476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eaLnBrk="1" hangingPunct="1"/>
            <a:r>
              <a:rPr lang="en-US"/>
              <a:t>Supplies</a:t>
            </a:r>
          </a:p>
        </p:txBody>
      </p:sp>
      <p:sp>
        <p:nvSpPr>
          <p:cNvPr id="24579" name="Rectangle 3"/>
          <p:cNvSpPr>
            <a:spLocks noGrp="1"/>
          </p:cNvSpPr>
          <p:nvPr>
            <p:ph sz="quarter" idx="4294967295"/>
          </p:nvPr>
        </p:nvSpPr>
        <p:spPr>
          <a:xfrm>
            <a:off x="457200" y="1219200"/>
            <a:ext cx="8229600" cy="2286000"/>
          </a:xfrm>
        </p:spPr>
        <p:txBody>
          <a:bodyPr/>
          <a:lstStyle/>
          <a:p>
            <a:pPr eaLnBrk="1" hangingPunct="1">
              <a:lnSpc>
                <a:spcPct val="90000"/>
              </a:lnSpc>
              <a:buFont typeface="Wingdings 3"/>
              <a:buChar char="}"/>
            </a:pPr>
            <a:r>
              <a:rPr lang="en-US" sz="2000" i="1" dirty="0"/>
              <a:t>Kit 2, Gregg College Keyboarding &amp; Document Processing, 11th Edition, Lessons 61-120</a:t>
            </a:r>
            <a:r>
              <a:rPr lang="en-US" sz="2000" dirty="0"/>
              <a:t>; Ober, Johnson, Zimmerly; </a:t>
            </a:r>
            <a:r>
              <a:rPr lang="en-US" sz="1400" dirty="0" smtClean="0"/>
              <a:t>2011</a:t>
            </a:r>
            <a:r>
              <a:rPr lang="en-US" sz="1400" dirty="0"/>
              <a:t>; McGraw-Hill Higher Education; ISBN 0077356578 (Word 2010) or </a:t>
            </a:r>
            <a:r>
              <a:rPr lang="en-US" sz="1400" dirty="0" smtClean="0"/>
              <a:t>ISBN </a:t>
            </a:r>
            <a:r>
              <a:rPr lang="en-US" sz="1400" dirty="0"/>
              <a:t>0077356551 (Word 2007).</a:t>
            </a:r>
            <a:r>
              <a:rPr lang="en-US" sz="1600" dirty="0"/>
              <a:t> </a:t>
            </a:r>
            <a:endParaRPr lang="en-US" sz="2000" dirty="0"/>
          </a:p>
          <a:p>
            <a:pPr eaLnBrk="1" hangingPunct="1">
              <a:lnSpc>
                <a:spcPct val="90000"/>
              </a:lnSpc>
              <a:buFont typeface="Wingdings 3"/>
              <a:buChar char="}"/>
            </a:pPr>
            <a:r>
              <a:rPr lang="en-US" sz="2000" dirty="0"/>
              <a:t>The two books you see below on the left are bundled in a boxed kit with an Online Software Student Registration Card and an easel.</a:t>
            </a:r>
            <a:r>
              <a:rPr lang="en-US" sz="2200" dirty="0"/>
              <a:t/>
            </a:r>
            <a:br>
              <a:rPr lang="en-US" sz="2200" dirty="0"/>
            </a:br>
            <a:endParaRPr lang="en-US" sz="2200" dirty="0"/>
          </a:p>
        </p:txBody>
      </p:sp>
      <p:pic>
        <p:nvPicPr>
          <p:cNvPr id="24580" name="Picture 2" descr="11E_Cover"/>
          <p:cNvPicPr>
            <a:picLocks noChangeAspect="1" noChangeArrowheads="1"/>
          </p:cNvPicPr>
          <p:nvPr/>
        </p:nvPicPr>
        <p:blipFill>
          <a:blip r:embed="rId2" cstate="print"/>
          <a:srcRect/>
          <a:stretch>
            <a:fillRect/>
          </a:stretch>
        </p:blipFill>
        <p:spPr bwMode="auto">
          <a:xfrm>
            <a:off x="1295400" y="3276600"/>
            <a:ext cx="2352675" cy="2876550"/>
          </a:xfrm>
          <a:prstGeom prst="rect">
            <a:avLst/>
          </a:prstGeom>
          <a:noFill/>
          <a:ln w="9525">
            <a:solidFill>
              <a:schemeClr val="tx1"/>
            </a:solidFill>
            <a:miter lim="800000"/>
            <a:headEnd/>
            <a:tailEnd/>
          </a:ln>
        </p:spPr>
      </p:pic>
      <p:pic>
        <p:nvPicPr>
          <p:cNvPr id="24581" name="Picture 4" descr="11E_Cover_WM_Word2007"/>
          <p:cNvPicPr>
            <a:picLocks noChangeAspect="1" noChangeArrowheads="1"/>
          </p:cNvPicPr>
          <p:nvPr/>
        </p:nvPicPr>
        <p:blipFill>
          <a:blip r:embed="rId3" cstate="print"/>
          <a:srcRect/>
          <a:stretch>
            <a:fillRect/>
          </a:stretch>
        </p:blipFill>
        <p:spPr bwMode="auto">
          <a:xfrm>
            <a:off x="4191000" y="3886200"/>
            <a:ext cx="1685925" cy="2276475"/>
          </a:xfrm>
          <a:prstGeom prst="rect">
            <a:avLst/>
          </a:prstGeom>
          <a:noFill/>
          <a:ln w="9525">
            <a:solidFill>
              <a:schemeClr val="tx1"/>
            </a:solidFill>
            <a:miter lim="800000"/>
            <a:headEnd/>
            <a:tailEnd/>
          </a:ln>
        </p:spPr>
      </p:pic>
      <p:pic>
        <p:nvPicPr>
          <p:cNvPr id="24582" name="Picture 6" descr="Registration_Card"/>
          <p:cNvPicPr>
            <a:picLocks noChangeAspect="1" noChangeArrowheads="1"/>
          </p:cNvPicPr>
          <p:nvPr/>
        </p:nvPicPr>
        <p:blipFill>
          <a:blip r:embed="rId4" cstate="print"/>
          <a:srcRect/>
          <a:stretch>
            <a:fillRect/>
          </a:stretch>
        </p:blipFill>
        <p:spPr bwMode="auto">
          <a:xfrm>
            <a:off x="6438900" y="4191000"/>
            <a:ext cx="1333500" cy="1943100"/>
          </a:xfrm>
          <a:prstGeom prst="rect">
            <a:avLst/>
          </a:prstGeom>
          <a:noFill/>
          <a:ln w="9525">
            <a:solidFill>
              <a:schemeClr val="tx1"/>
            </a:solidFill>
            <a:miter lim="800000"/>
            <a:headEnd/>
            <a:tailEnd/>
          </a:ln>
        </p:spPr>
      </p:pic>
      <p:sp>
        <p:nvSpPr>
          <p:cNvPr id="24583" name="Text Box 7"/>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10</a:t>
            </a:r>
          </a:p>
        </p:txBody>
      </p:sp>
      <p:sp>
        <p:nvSpPr>
          <p:cNvPr id="10" name="Text Box 8"/>
          <p:cNvSpPr txBox="1"/>
          <p:nvPr/>
        </p:nvSpPr>
        <p:spPr>
          <a:xfrm>
            <a:off x="1905000" y="2895600"/>
            <a:ext cx="1143000" cy="338138"/>
          </a:xfrm>
          <a:prstGeom prst="rect">
            <a:avLst/>
          </a:prstGeom>
          <a:noFill/>
        </p:spPr>
        <p:txBody>
          <a:bodyPr>
            <a:spAutoFit/>
          </a:bodyPr>
          <a:lstStyle/>
          <a:p>
            <a:pPr algn="ctr">
              <a:defRPr/>
            </a:pPr>
            <a:r>
              <a:rPr lang="en-US" sz="1600" dirty="0">
                <a:solidFill>
                  <a:schemeClr val="tx1">
                    <a:lumMod val="50000"/>
                    <a:lumOff val="50000"/>
                  </a:schemeClr>
                </a:solidFill>
              </a:rPr>
              <a:t>Book 1</a:t>
            </a:r>
          </a:p>
        </p:txBody>
      </p:sp>
      <p:sp>
        <p:nvSpPr>
          <p:cNvPr id="11" name="Text Box 9"/>
          <p:cNvSpPr txBox="1"/>
          <p:nvPr/>
        </p:nvSpPr>
        <p:spPr>
          <a:xfrm>
            <a:off x="4419600" y="3276600"/>
            <a:ext cx="1143000" cy="584200"/>
          </a:xfrm>
          <a:prstGeom prst="rect">
            <a:avLst/>
          </a:prstGeom>
          <a:noFill/>
        </p:spPr>
        <p:txBody>
          <a:bodyPr>
            <a:spAutoFit/>
          </a:bodyPr>
          <a:lstStyle/>
          <a:p>
            <a:pPr algn="ctr">
              <a:defRPr/>
            </a:pPr>
            <a:r>
              <a:rPr lang="en-US" sz="1600" i="1" dirty="0">
                <a:solidFill>
                  <a:schemeClr val="tx1">
                    <a:lumMod val="50000"/>
                    <a:lumOff val="50000"/>
                  </a:schemeClr>
                </a:solidFill>
              </a:rPr>
              <a:t>Word Manual</a:t>
            </a:r>
          </a:p>
        </p:txBody>
      </p:sp>
      <p:sp>
        <p:nvSpPr>
          <p:cNvPr id="12" name="Text Box 10"/>
          <p:cNvSpPr txBox="1"/>
          <p:nvPr/>
        </p:nvSpPr>
        <p:spPr>
          <a:xfrm>
            <a:off x="6400800" y="3352800"/>
            <a:ext cx="1295400" cy="830263"/>
          </a:xfrm>
          <a:prstGeom prst="rect">
            <a:avLst/>
          </a:prstGeom>
          <a:noFill/>
        </p:spPr>
        <p:txBody>
          <a:bodyPr>
            <a:spAutoFit/>
          </a:bodyPr>
          <a:lstStyle/>
          <a:p>
            <a:pPr algn="ctr">
              <a:defRPr/>
            </a:pPr>
            <a:r>
              <a:rPr lang="en-US" sz="1600" dirty="0">
                <a:solidFill>
                  <a:schemeClr val="tx1">
                    <a:lumMod val="50000"/>
                    <a:lumOff val="50000"/>
                  </a:schemeClr>
                </a:solidFill>
              </a:rPr>
              <a:t>Software Registration Card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pPr eaLnBrk="1" hangingPunct="1"/>
            <a:r>
              <a:rPr lang="en-US"/>
              <a:t>Getting Started</a:t>
            </a:r>
          </a:p>
        </p:txBody>
      </p:sp>
      <p:sp>
        <p:nvSpPr>
          <p:cNvPr id="25603" name="Rectangle 3"/>
          <p:cNvSpPr>
            <a:spLocks noGrp="1"/>
          </p:cNvSpPr>
          <p:nvPr>
            <p:ph sz="quarter" idx="4294967295"/>
          </p:nvPr>
        </p:nvSpPr>
        <p:spPr>
          <a:xfrm>
            <a:off x="457200" y="1387475"/>
            <a:ext cx="8382000" cy="4860925"/>
          </a:xfrm>
        </p:spPr>
        <p:txBody>
          <a:bodyPr/>
          <a:lstStyle/>
          <a:p>
            <a:pPr eaLnBrk="1" hangingPunct="1">
              <a:lnSpc>
                <a:spcPct val="90000"/>
              </a:lnSpc>
              <a:buFont typeface="Wingdings 3"/>
              <a:buChar char="}"/>
            </a:pPr>
            <a:r>
              <a:rPr lang="en-US" sz="2400"/>
              <a:t>Submit the </a:t>
            </a:r>
            <a:r>
              <a:rPr lang="en-US" sz="2400">
                <a:hlinkClick r:id="rId2"/>
              </a:rPr>
              <a:t>Questionnaire</a:t>
            </a:r>
            <a:r>
              <a:rPr lang="en-US" sz="2400"/>
              <a:t> so I can contact you.</a:t>
            </a:r>
          </a:p>
          <a:p>
            <a:pPr eaLnBrk="1" hangingPunct="1">
              <a:lnSpc>
                <a:spcPct val="90000"/>
              </a:lnSpc>
              <a:buFont typeface="Wingdings 3"/>
              <a:buChar char="}"/>
            </a:pPr>
            <a:r>
              <a:rPr lang="en-US" sz="2400"/>
              <a:t>Download </a:t>
            </a:r>
            <a:r>
              <a:rPr lang="en-US" sz="2400">
                <a:hlinkClick r:id="rId3"/>
              </a:rPr>
              <a:t>11e Errata List for Students</a:t>
            </a:r>
            <a:r>
              <a:rPr lang="en-US" sz="2400"/>
              <a:t>, and make all corrections in your textbook and </a:t>
            </a:r>
            <a:r>
              <a:rPr lang="en-US" sz="2400" i="1"/>
              <a:t>Word</a:t>
            </a:r>
            <a:r>
              <a:rPr lang="en-US" sz="2400"/>
              <a:t> </a:t>
            </a:r>
            <a:r>
              <a:rPr lang="en-US" sz="2400" i="1"/>
              <a:t>Manual</a:t>
            </a:r>
            <a:r>
              <a:rPr lang="en-US" sz="2400"/>
              <a:t> for the lessons listed on the </a:t>
            </a:r>
            <a:r>
              <a:rPr lang="en-US" sz="2400">
                <a:hlinkClick r:id="rId4"/>
              </a:rPr>
              <a:t>Progress Folder</a:t>
            </a:r>
            <a:r>
              <a:rPr lang="en-US" sz="2400"/>
              <a:t>.</a:t>
            </a:r>
          </a:p>
          <a:p>
            <a:pPr eaLnBrk="1" hangingPunct="1">
              <a:lnSpc>
                <a:spcPct val="90000"/>
              </a:lnSpc>
              <a:buFont typeface="Wingdings 3"/>
              <a:buChar char="}"/>
            </a:pPr>
            <a:r>
              <a:rPr lang="en-US" sz="2400"/>
              <a:t>Download either </a:t>
            </a:r>
            <a:r>
              <a:rPr lang="en-US" sz="2400">
                <a:hlinkClick r:id="rId5"/>
              </a:rPr>
              <a:t>Getting Ready for GDP11e With Internet Explorer</a:t>
            </a:r>
            <a:r>
              <a:rPr lang="en-US" sz="2400"/>
              <a:t> or </a:t>
            </a:r>
            <a:r>
              <a:rPr lang="en-US" sz="2400">
                <a:hlinkClick r:id="rId6"/>
              </a:rPr>
              <a:t>Getting Ready for GDP11e With Firefox</a:t>
            </a:r>
            <a:r>
              <a:rPr lang="en-US" sz="2400"/>
              <a:t> for your desired browser.</a:t>
            </a:r>
          </a:p>
          <a:p>
            <a:pPr eaLnBrk="1" hangingPunct="1">
              <a:lnSpc>
                <a:spcPct val="90000"/>
              </a:lnSpc>
              <a:buFont typeface="Wingdings 3"/>
              <a:buChar char="}"/>
            </a:pPr>
            <a:r>
              <a:rPr lang="en-US" sz="2400"/>
              <a:t>Follow the steps in these sections only: </a:t>
            </a:r>
          </a:p>
          <a:p>
            <a:pPr lvl="1" eaLnBrk="1" hangingPunct="1">
              <a:lnSpc>
                <a:spcPct val="90000"/>
              </a:lnSpc>
              <a:buFont typeface="Wingdings"/>
              <a:buChar char="§"/>
            </a:pPr>
            <a:r>
              <a:rPr lang="en-US" sz="2000"/>
              <a:t>"Allow GDP Pop-ups in Internet Explorer" or "Allow GDP Pop-ups in Firefox"; make all changes in your browser of choice.</a:t>
            </a:r>
          </a:p>
          <a:p>
            <a:pPr lvl="1" eaLnBrk="1" hangingPunct="1">
              <a:lnSpc>
                <a:spcPct val="90000"/>
              </a:lnSpc>
              <a:buFont typeface="Wingdings"/>
              <a:buChar char="§"/>
            </a:pPr>
            <a:r>
              <a:rPr lang="en-US" sz="2000"/>
              <a:t>"Add URL Favorites in Internet Explorer" and "Add URL Bookmark in Firefox"; make all changes in your browser of choice.</a:t>
            </a:r>
          </a:p>
          <a:p>
            <a:pPr lvl="1" eaLnBrk="1" hangingPunct="1">
              <a:lnSpc>
                <a:spcPct val="90000"/>
              </a:lnSpc>
              <a:buFont typeface="Wingdings"/>
              <a:buChar char="§"/>
            </a:pPr>
            <a:r>
              <a:rPr lang="en-US" sz="2000"/>
              <a:t>"Add PDF Reader” to view PDF files.</a:t>
            </a:r>
          </a:p>
        </p:txBody>
      </p:sp>
      <p:sp>
        <p:nvSpPr>
          <p:cNvPr id="25604"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pPr eaLnBrk="1" hangingPunct="1"/>
            <a:r>
              <a:rPr lang="en-US"/>
              <a:t>Getting Started (cont’d)</a:t>
            </a:r>
          </a:p>
        </p:txBody>
      </p:sp>
      <p:sp>
        <p:nvSpPr>
          <p:cNvPr id="26627" name="Rectangle 3"/>
          <p:cNvSpPr>
            <a:spLocks noGrp="1"/>
          </p:cNvSpPr>
          <p:nvPr>
            <p:ph sz="quarter" idx="4294967295"/>
          </p:nvPr>
        </p:nvSpPr>
        <p:spPr>
          <a:xfrm>
            <a:off x="457200" y="1371600"/>
            <a:ext cx="8229600" cy="3657600"/>
          </a:xfrm>
        </p:spPr>
        <p:txBody>
          <a:bodyPr/>
          <a:lstStyle/>
          <a:p>
            <a:pPr eaLnBrk="1" hangingPunct="1">
              <a:buFont typeface="Wingdings 3"/>
              <a:buChar char="}"/>
            </a:pPr>
            <a:r>
              <a:rPr lang="en-US" sz="2400"/>
              <a:t>Download the </a:t>
            </a:r>
            <a:r>
              <a:rPr lang="en-US" sz="2400">
                <a:hlinkClick r:id="rId2"/>
              </a:rPr>
              <a:t>Progress Folder</a:t>
            </a:r>
            <a:r>
              <a:rPr lang="en-US" sz="2400"/>
              <a:t> and print it. You will use this during the semester to keep your own records of your work and progress. </a:t>
            </a:r>
          </a:p>
          <a:p>
            <a:pPr eaLnBrk="1" hangingPunct="1">
              <a:buFont typeface="Wingdings 3"/>
              <a:buChar char="}"/>
            </a:pPr>
            <a:r>
              <a:rPr lang="en-US" sz="2400"/>
              <a:t>Check your e-mail regularly and get started. </a:t>
            </a:r>
          </a:p>
          <a:p>
            <a:pPr lvl="1" eaLnBrk="1" hangingPunct="1">
              <a:buFont typeface="Wingdings"/>
              <a:buChar char="§"/>
            </a:pPr>
            <a:r>
              <a:rPr lang="en-US" sz="2000"/>
              <a:t>You will receive various automated e-mails with vital information such as the log-in URL, user name, and password. </a:t>
            </a:r>
          </a:p>
          <a:p>
            <a:pPr lvl="1" eaLnBrk="1" hangingPunct="1">
              <a:buFont typeface="Wingdings"/>
              <a:buChar char="§"/>
            </a:pPr>
            <a:r>
              <a:rPr lang="en-US" sz="2000"/>
              <a:t>I will also e-mail class announcements and send individual e-mails regarding your work and progress.</a:t>
            </a:r>
          </a:p>
          <a:p>
            <a:pPr eaLnBrk="1" hangingPunct="1">
              <a:buFont typeface="Wingdings 3"/>
              <a:buChar char="}"/>
            </a:pPr>
            <a:endParaRPr lang="en-US"/>
          </a:p>
        </p:txBody>
      </p:sp>
      <p:sp>
        <p:nvSpPr>
          <p:cNvPr id="26628"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pPr eaLnBrk="1" hangingPunct="1"/>
            <a:r>
              <a:rPr lang="en-US"/>
              <a:t>Assignments</a:t>
            </a:r>
          </a:p>
        </p:txBody>
      </p:sp>
      <p:sp>
        <p:nvSpPr>
          <p:cNvPr id="27651" name="Rectangle 3"/>
          <p:cNvSpPr>
            <a:spLocks noGrp="1"/>
          </p:cNvSpPr>
          <p:nvPr>
            <p:ph sz="quarter" idx="4294967295"/>
          </p:nvPr>
        </p:nvSpPr>
        <p:spPr>
          <a:xfrm>
            <a:off x="457200" y="1371600"/>
            <a:ext cx="8229600" cy="4937125"/>
          </a:xfrm>
        </p:spPr>
        <p:txBody>
          <a:bodyPr/>
          <a:lstStyle/>
          <a:p>
            <a:pPr eaLnBrk="1" hangingPunct="1">
              <a:buFont typeface="Wingdings 3"/>
              <a:buChar char="}"/>
            </a:pPr>
            <a:r>
              <a:rPr lang="en-US" sz="2000" dirty="0"/>
              <a:t>Read your </a:t>
            </a:r>
            <a:r>
              <a:rPr lang="en-US" sz="2000" dirty="0">
                <a:hlinkClick r:id="rId2"/>
              </a:rPr>
              <a:t>Assignment Sheets</a:t>
            </a:r>
            <a:r>
              <a:rPr lang="en-US" sz="2000" dirty="0"/>
              <a:t> (see </a:t>
            </a:r>
            <a:r>
              <a:rPr lang="en-US" sz="2000" dirty="0">
                <a:hlinkClick r:id="rId3"/>
              </a:rPr>
              <a:t>Week 1</a:t>
            </a:r>
            <a:r>
              <a:rPr lang="en-US" sz="2000" dirty="0"/>
              <a:t>) each week so you will know what to do and when to do it.</a:t>
            </a:r>
          </a:p>
          <a:p>
            <a:pPr eaLnBrk="1" hangingPunct="1">
              <a:buFont typeface="Wingdings 3"/>
              <a:buChar char="}"/>
            </a:pPr>
            <a:r>
              <a:rPr lang="en-US" sz="2000" dirty="0"/>
              <a:t>The information on these pages is the online equivalent of face-to-face instruction in a traditional classroom.</a:t>
            </a:r>
          </a:p>
          <a:p>
            <a:pPr eaLnBrk="1" hangingPunct="1">
              <a:buFont typeface="Wingdings 3"/>
              <a:buChar char="}"/>
            </a:pPr>
            <a:endParaRPr lang="en-US" dirty="0"/>
          </a:p>
          <a:p>
            <a:pPr eaLnBrk="1" hangingPunct="1">
              <a:buFont typeface="Wingdings 3"/>
              <a:buChar char="}"/>
            </a:pPr>
            <a:endParaRPr lang="en-US" b="1" dirty="0"/>
          </a:p>
        </p:txBody>
      </p:sp>
      <p:sp>
        <p:nvSpPr>
          <p:cNvPr id="27652"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13</a:t>
            </a:r>
          </a:p>
        </p:txBody>
      </p:sp>
      <p:pic>
        <p:nvPicPr>
          <p:cNvPr id="27653" name="Picture 25" descr="MP900402247[1]"/>
          <p:cNvPicPr>
            <a:picLocks noChangeAspect="1" noChangeArrowheads="1"/>
          </p:cNvPicPr>
          <p:nvPr/>
        </p:nvPicPr>
        <p:blipFill>
          <a:blip r:embed="rId4" cstate="print"/>
          <a:srcRect/>
          <a:stretch>
            <a:fillRect/>
          </a:stretch>
        </p:blipFill>
        <p:spPr bwMode="auto">
          <a:xfrm>
            <a:off x="6629400" y="2971800"/>
            <a:ext cx="2005013" cy="3006725"/>
          </a:xfrm>
          <a:prstGeom prst="rect">
            <a:avLst/>
          </a:prstGeom>
          <a:noFill/>
          <a:ln w="9525">
            <a:solidFill>
              <a:schemeClr val="tx1"/>
            </a:solidFill>
            <a:miter lim="800000"/>
            <a:headEnd/>
            <a:tailEnd/>
          </a:ln>
        </p:spPr>
      </p:pic>
      <p:sp>
        <p:nvSpPr>
          <p:cNvPr id="27654" name="AutoShape 6"/>
          <p:cNvSpPr>
            <a:spLocks/>
          </p:cNvSpPr>
          <p:nvPr/>
        </p:nvSpPr>
        <p:spPr bwMode="auto">
          <a:xfrm>
            <a:off x="6019800" y="4343400"/>
            <a:ext cx="381000" cy="381000"/>
          </a:xfrm>
          <a:custGeom>
            <a:avLst/>
            <a:gdLst>
              <a:gd name="T0" fmla="*/ 330498 w 381000"/>
              <a:gd name="T1" fmla="*/ 123292 h 381000"/>
              <a:gd name="T2" fmla="*/ 330498 w 381000"/>
              <a:gd name="T3" fmla="*/ 257708 h 381000"/>
              <a:gd name="T4" fmla="*/ 190500 w 381000"/>
              <a:gd name="T5" fmla="*/ 302514 h 381000"/>
              <a:gd name="T6" fmla="*/ 50502 w 381000"/>
              <a:gd name="T7" fmla="*/ 123292 h 381000"/>
              <a:gd name="T8" fmla="*/ 50502 w 381000"/>
              <a:gd name="T9" fmla="*/ 257708 h 381000"/>
              <a:gd name="T10" fmla="*/ 190500 w 381000"/>
              <a:gd name="T11" fmla="*/ 78486 h 381000"/>
              <a:gd name="T12" fmla="*/ 0 60000 65536"/>
              <a:gd name="T13" fmla="*/ 0 60000 65536"/>
              <a:gd name="T14" fmla="*/ 5898240 60000 65536"/>
              <a:gd name="T15" fmla="*/ 11796480 60000 65536"/>
              <a:gd name="T16" fmla="*/ 11796480 60000 65536"/>
              <a:gd name="T17" fmla="*/ 17694720 60000 65536"/>
              <a:gd name="T18" fmla="*/ 50502 w 381000"/>
              <a:gd name="T19" fmla="*/ 78486 h 381000"/>
              <a:gd name="T20" fmla="*/ 330498 w 381000"/>
              <a:gd name="T21" fmla="*/ 302514 h 381000"/>
            </a:gdLst>
            <a:ahLst/>
            <a:cxnLst>
              <a:cxn ang="T12">
                <a:pos x="T0" y="T1"/>
              </a:cxn>
              <a:cxn ang="T13">
                <a:pos x="T2" y="T3"/>
              </a:cxn>
              <a:cxn ang="T14">
                <a:pos x="T4" y="T5"/>
              </a:cxn>
              <a:cxn ang="T15">
                <a:pos x="T6" y="T7"/>
              </a:cxn>
              <a:cxn ang="T16">
                <a:pos x="T8" y="T9"/>
              </a:cxn>
              <a:cxn ang="T17">
                <a:pos x="T10" y="T11"/>
              </a:cxn>
            </a:cxnLst>
            <a:rect l="T18" t="T19" r="T20" b="T21"/>
            <a:pathLst>
              <a:path w="381000" h="381000">
                <a:moveTo>
                  <a:pt x="50502" y="78486"/>
                </a:moveTo>
                <a:lnTo>
                  <a:pt x="330498" y="78486"/>
                </a:lnTo>
                <a:lnTo>
                  <a:pt x="330498" y="168097"/>
                </a:lnTo>
                <a:lnTo>
                  <a:pt x="50502" y="168097"/>
                </a:lnTo>
                <a:close/>
                <a:moveTo>
                  <a:pt x="50502" y="212903"/>
                </a:moveTo>
                <a:lnTo>
                  <a:pt x="330498" y="212903"/>
                </a:lnTo>
                <a:lnTo>
                  <a:pt x="330498" y="302514"/>
                </a:lnTo>
                <a:lnTo>
                  <a:pt x="50502" y="302514"/>
                </a:lnTo>
                <a:close/>
              </a:path>
            </a:pathLst>
          </a:custGeom>
          <a:solidFill>
            <a:schemeClr val="accent1"/>
          </a:solidFill>
          <a:ln w="25400">
            <a:solidFill>
              <a:srgbClr val="385D8A"/>
            </a:solidFill>
            <a:round/>
            <a:headEnd/>
            <a:tailEnd/>
          </a:ln>
        </p:spPr>
        <p:txBody>
          <a:bodyPr anchor="ctr"/>
          <a:lstStyle/>
          <a:p>
            <a:endParaRPr lang="en-US"/>
          </a:p>
        </p:txBody>
      </p:sp>
      <p:pic>
        <p:nvPicPr>
          <p:cNvPr id="27656" name="Picture 8"/>
          <p:cNvPicPr>
            <a:picLocks noChangeAspect="1" noChangeArrowheads="1"/>
          </p:cNvPicPr>
          <p:nvPr/>
        </p:nvPicPr>
        <p:blipFill>
          <a:blip r:embed="rId5" cstate="print"/>
          <a:srcRect/>
          <a:stretch>
            <a:fillRect/>
          </a:stretch>
        </p:blipFill>
        <p:spPr bwMode="auto">
          <a:xfrm>
            <a:off x="457200" y="2971800"/>
            <a:ext cx="5410200" cy="3065194"/>
          </a:xfrm>
          <a:prstGeom prst="rect">
            <a:avLst/>
          </a:prstGeom>
          <a:noFill/>
          <a:ln w="9525">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pPr eaLnBrk="1" hangingPunct="1"/>
            <a:r>
              <a:rPr lang="en-US"/>
              <a:t>Due Dates</a:t>
            </a:r>
          </a:p>
        </p:txBody>
      </p:sp>
      <p:sp>
        <p:nvSpPr>
          <p:cNvPr id="28675" name="Rectangle 3"/>
          <p:cNvSpPr>
            <a:spLocks noGrp="1"/>
          </p:cNvSpPr>
          <p:nvPr>
            <p:ph sz="quarter" idx="4294967295"/>
          </p:nvPr>
        </p:nvSpPr>
        <p:spPr>
          <a:xfrm>
            <a:off x="457200" y="1311275"/>
            <a:ext cx="8229600" cy="4937125"/>
          </a:xfrm>
        </p:spPr>
        <p:txBody>
          <a:bodyPr/>
          <a:lstStyle/>
          <a:p>
            <a:pPr eaLnBrk="1" hangingPunct="1">
              <a:buFont typeface="Wingdings 3"/>
              <a:buChar char="}"/>
            </a:pPr>
            <a:r>
              <a:rPr lang="en-US"/>
              <a:t>On-time assignments are critical to your success in an online course. Therefore, late work is penalized to encourage you to keep up with your work. </a:t>
            </a:r>
          </a:p>
          <a:p>
            <a:pPr eaLnBrk="1" hangingPunct="1">
              <a:buFont typeface="Wingdings 3"/>
              <a:buChar char="}"/>
            </a:pPr>
            <a:r>
              <a:rPr lang="en-US"/>
              <a:t>A grace period of three weeks is allowed at the start of the semester. </a:t>
            </a:r>
          </a:p>
          <a:p>
            <a:pPr eaLnBrk="1" hangingPunct="1">
              <a:buFont typeface="Wingdings 3"/>
              <a:buChar char="}"/>
            </a:pPr>
            <a:r>
              <a:rPr lang="en-US"/>
              <a:t>All work assigned for a particular week, including practice tests and regular tests, is due no later than Saturday evening each week. </a:t>
            </a:r>
          </a:p>
          <a:p>
            <a:pPr eaLnBrk="1" hangingPunct="1">
              <a:buFont typeface="Wingdings 3"/>
              <a:buChar char="}"/>
            </a:pPr>
            <a:r>
              <a:rPr lang="en-US"/>
              <a:t>See the </a:t>
            </a:r>
            <a:r>
              <a:rPr lang="en-US">
                <a:hlinkClick r:id="rId2"/>
              </a:rPr>
              <a:t>Course Outline</a:t>
            </a:r>
            <a:r>
              <a:rPr lang="en-US"/>
              <a:t> for details on penalties for late work.</a:t>
            </a:r>
          </a:p>
          <a:p>
            <a:pPr eaLnBrk="1" hangingPunct="1">
              <a:buFont typeface="Wingdings 3"/>
              <a:buChar char="}"/>
            </a:pPr>
            <a:endParaRPr lang="en-US"/>
          </a:p>
          <a:p>
            <a:pPr eaLnBrk="1" hangingPunct="1">
              <a:buFont typeface="Wingdings 3"/>
              <a:buChar char="}"/>
            </a:pPr>
            <a:endParaRPr lang="en-US" b="1"/>
          </a:p>
        </p:txBody>
      </p:sp>
      <p:sp>
        <p:nvSpPr>
          <p:cNvPr id="28676"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pPr eaLnBrk="1" hangingPunct="1"/>
            <a:r>
              <a:rPr lang="en-US"/>
              <a:t>Daily Routine</a:t>
            </a:r>
          </a:p>
        </p:txBody>
      </p:sp>
      <p:sp>
        <p:nvSpPr>
          <p:cNvPr id="29699" name="Rectangle 3"/>
          <p:cNvSpPr>
            <a:spLocks noGrp="1"/>
          </p:cNvSpPr>
          <p:nvPr>
            <p:ph sz="quarter" idx="4294967295"/>
          </p:nvPr>
        </p:nvSpPr>
        <p:spPr>
          <a:xfrm>
            <a:off x="457200" y="1387475"/>
            <a:ext cx="8229600" cy="4937125"/>
          </a:xfrm>
        </p:spPr>
        <p:txBody>
          <a:bodyPr/>
          <a:lstStyle/>
          <a:p>
            <a:pPr eaLnBrk="1" hangingPunct="1">
              <a:lnSpc>
                <a:spcPct val="90000"/>
              </a:lnSpc>
              <a:buFont typeface="Wingdings 3"/>
              <a:buChar char="}"/>
            </a:pPr>
            <a:r>
              <a:rPr lang="en-US"/>
              <a:t>Log on to GDP. (See </a:t>
            </a:r>
            <a:r>
              <a:rPr lang="en-US">
                <a:hlinkClick r:id="rId2"/>
              </a:rPr>
              <a:t>Getting Started</a:t>
            </a:r>
            <a:r>
              <a:rPr lang="en-US"/>
              <a:t> and </a:t>
            </a:r>
            <a:r>
              <a:rPr lang="en-US">
                <a:hlinkClick r:id="rId3"/>
              </a:rPr>
              <a:t>Week 1</a:t>
            </a:r>
            <a:r>
              <a:rPr lang="en-US"/>
              <a:t>.)</a:t>
            </a:r>
          </a:p>
          <a:p>
            <a:pPr eaLnBrk="1" hangingPunct="1">
              <a:lnSpc>
                <a:spcPct val="90000"/>
              </a:lnSpc>
              <a:buFont typeface="Wingdings 3"/>
              <a:buChar char="}"/>
            </a:pPr>
            <a:r>
              <a:rPr lang="en-US"/>
              <a:t>If you see an alert bubble by </a:t>
            </a:r>
            <a:r>
              <a:rPr lang="en-US" b="1"/>
              <a:t>My</a:t>
            </a:r>
            <a:r>
              <a:rPr lang="en-US"/>
              <a:t> </a:t>
            </a:r>
            <a:r>
              <a:rPr lang="en-US" b="1"/>
              <a:t>GDP</a:t>
            </a:r>
            <a:r>
              <a:rPr lang="en-US"/>
              <a:t>, click</a:t>
            </a:r>
            <a:br>
              <a:rPr lang="en-US"/>
            </a:br>
            <a:r>
              <a:rPr lang="en-US" b="1"/>
              <a:t>My</a:t>
            </a:r>
            <a:r>
              <a:rPr lang="en-US"/>
              <a:t> </a:t>
            </a:r>
            <a:r>
              <a:rPr lang="en-US" b="1"/>
              <a:t>GDP</a:t>
            </a:r>
            <a:r>
              <a:rPr lang="en-US"/>
              <a:t>, </a:t>
            </a:r>
            <a:r>
              <a:rPr lang="en-US" b="1"/>
              <a:t>Resources</a:t>
            </a:r>
            <a:r>
              <a:rPr lang="en-US"/>
              <a:t>, to open and review </a:t>
            </a:r>
            <a:br>
              <a:rPr lang="en-US"/>
            </a:br>
            <a:r>
              <a:rPr lang="en-US"/>
              <a:t>any new student resources such as a </a:t>
            </a:r>
            <a:br>
              <a:rPr lang="en-US"/>
            </a:br>
            <a:r>
              <a:rPr lang="en-US"/>
              <a:t>handout, announcement, or Internet link.</a:t>
            </a:r>
          </a:p>
          <a:p>
            <a:pPr eaLnBrk="1" hangingPunct="1">
              <a:lnSpc>
                <a:spcPct val="90000"/>
              </a:lnSpc>
              <a:buFont typeface="Wingdings 3"/>
              <a:buChar char="}"/>
            </a:pPr>
            <a:r>
              <a:rPr lang="en-US"/>
              <a:t>Type your lessons following the information on the weekly </a:t>
            </a:r>
            <a:r>
              <a:rPr lang="en-US">
                <a:hlinkClick r:id="rId4"/>
              </a:rPr>
              <a:t>Assignment Sheets</a:t>
            </a:r>
            <a:r>
              <a:rPr lang="en-US"/>
              <a:t>. </a:t>
            </a:r>
          </a:p>
          <a:p>
            <a:pPr lvl="1" eaLnBrk="1" hangingPunct="1">
              <a:lnSpc>
                <a:spcPct val="90000"/>
              </a:lnSpc>
              <a:buFont typeface="Wingdings"/>
              <a:buChar char="§"/>
            </a:pPr>
            <a:r>
              <a:rPr lang="en-US"/>
              <a:t>All skillbuilding is uploaded automatically. </a:t>
            </a:r>
          </a:p>
          <a:p>
            <a:pPr lvl="1" eaLnBrk="1" hangingPunct="1">
              <a:lnSpc>
                <a:spcPct val="90000"/>
              </a:lnSpc>
              <a:buFont typeface="Wingdings"/>
              <a:buChar char="§"/>
            </a:pPr>
            <a:r>
              <a:rPr lang="en-US"/>
              <a:t>Document processing is uploaded manually.</a:t>
            </a:r>
          </a:p>
          <a:p>
            <a:pPr eaLnBrk="1" hangingPunct="1">
              <a:lnSpc>
                <a:spcPct val="90000"/>
              </a:lnSpc>
              <a:buFont typeface="Wingdings 3"/>
              <a:buChar char="}"/>
            </a:pPr>
            <a:r>
              <a:rPr lang="en-US"/>
              <a:t>Review your Portfolio and check for any annotations.</a:t>
            </a:r>
          </a:p>
          <a:p>
            <a:pPr eaLnBrk="1" hangingPunct="1">
              <a:lnSpc>
                <a:spcPct val="90000"/>
              </a:lnSpc>
              <a:buFont typeface="Wingdings 3"/>
              <a:buChar char="}"/>
            </a:pPr>
            <a:r>
              <a:rPr lang="en-US"/>
              <a:t>Record your grades in your </a:t>
            </a:r>
            <a:r>
              <a:rPr lang="en-US">
                <a:hlinkClick r:id="rId5"/>
              </a:rPr>
              <a:t>Progress Folder</a:t>
            </a:r>
            <a:r>
              <a:rPr lang="en-US"/>
              <a:t>.</a:t>
            </a:r>
          </a:p>
          <a:p>
            <a:pPr eaLnBrk="1" hangingPunct="1">
              <a:lnSpc>
                <a:spcPct val="90000"/>
              </a:lnSpc>
              <a:buFont typeface="Wingdings 3"/>
              <a:buChar char="}"/>
            </a:pPr>
            <a:endParaRPr lang="en-US"/>
          </a:p>
        </p:txBody>
      </p:sp>
      <p:sp>
        <p:nvSpPr>
          <p:cNvPr id="29700"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15</a:t>
            </a:r>
          </a:p>
        </p:txBody>
      </p:sp>
      <p:pic>
        <p:nvPicPr>
          <p:cNvPr id="29701" name="Picture 6"/>
          <p:cNvPicPr>
            <a:picLocks noChangeAspect="1" noChangeArrowheads="1"/>
          </p:cNvPicPr>
          <p:nvPr/>
        </p:nvPicPr>
        <p:blipFill>
          <a:blip r:embed="rId6" cstate="print"/>
          <a:srcRect/>
          <a:stretch>
            <a:fillRect/>
          </a:stretch>
        </p:blipFill>
        <p:spPr bwMode="auto">
          <a:xfrm>
            <a:off x="7391400" y="1905000"/>
            <a:ext cx="1114425" cy="495300"/>
          </a:xfrm>
          <a:prstGeom prst="rect">
            <a:avLst/>
          </a:prstGeom>
          <a:noFill/>
          <a:ln w="9525">
            <a:solidFill>
              <a:schemeClr val="tx1"/>
            </a:solidFill>
            <a:miter lim="800000"/>
            <a:headEnd/>
            <a:tailEnd/>
          </a:ln>
        </p:spPr>
      </p:pic>
      <p:pic>
        <p:nvPicPr>
          <p:cNvPr id="29702" name="Picture 8"/>
          <p:cNvPicPr>
            <a:picLocks noChangeAspect="1" noChangeArrowheads="1"/>
          </p:cNvPicPr>
          <p:nvPr/>
        </p:nvPicPr>
        <p:blipFill>
          <a:blip r:embed="rId7" cstate="print"/>
          <a:srcRect/>
          <a:stretch>
            <a:fillRect/>
          </a:stretch>
        </p:blipFill>
        <p:spPr bwMode="auto">
          <a:xfrm>
            <a:off x="7391400" y="2667000"/>
            <a:ext cx="1085850" cy="409575"/>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pPr eaLnBrk="1" hangingPunct="1"/>
            <a:r>
              <a:rPr lang="en-US"/>
              <a:t>Instructor Annotations</a:t>
            </a:r>
          </a:p>
        </p:txBody>
      </p:sp>
      <p:sp>
        <p:nvSpPr>
          <p:cNvPr id="30723" name="Rectangle 3"/>
          <p:cNvSpPr>
            <a:spLocks noGrp="1"/>
          </p:cNvSpPr>
          <p:nvPr>
            <p:ph sz="quarter" idx="4294967295"/>
          </p:nvPr>
        </p:nvSpPr>
        <p:spPr>
          <a:xfrm>
            <a:off x="457200" y="1311275"/>
            <a:ext cx="8229600" cy="4937125"/>
          </a:xfrm>
        </p:spPr>
        <p:txBody>
          <a:bodyPr/>
          <a:lstStyle/>
          <a:p>
            <a:pPr eaLnBrk="1" hangingPunct="1">
              <a:buFont typeface="Wingdings 3"/>
              <a:buChar char="}"/>
            </a:pPr>
            <a:r>
              <a:rPr lang="en-US" sz="2000"/>
              <a:t>In GDP, click </a:t>
            </a:r>
            <a:r>
              <a:rPr lang="en-US" sz="2000" b="1"/>
              <a:t>My</a:t>
            </a:r>
            <a:r>
              <a:rPr lang="en-US" sz="2000"/>
              <a:t> </a:t>
            </a:r>
            <a:r>
              <a:rPr lang="en-US" sz="2000" b="1"/>
              <a:t>GDP</a:t>
            </a:r>
            <a:r>
              <a:rPr lang="en-US" sz="2000"/>
              <a:t>, </a:t>
            </a:r>
            <a:r>
              <a:rPr lang="en-US" sz="2000" b="1"/>
              <a:t>Portfolio.</a:t>
            </a:r>
            <a:r>
              <a:rPr lang="en-US" sz="2000"/>
              <a:t> </a:t>
            </a:r>
          </a:p>
          <a:p>
            <a:pPr eaLnBrk="1" hangingPunct="1">
              <a:buFont typeface="Wingdings 3"/>
              <a:buChar char="}"/>
            </a:pPr>
            <a:r>
              <a:rPr lang="en-US" sz="2000">
                <a:latin typeface="Arial" charset="0"/>
                <a:cs typeface="Arial" charset="0"/>
              </a:rPr>
              <a:t>Note that a red “</a:t>
            </a:r>
            <a:r>
              <a:rPr lang="en-US" sz="2000">
                <a:solidFill>
                  <a:srgbClr val="FF0000"/>
                </a:solidFill>
                <a:latin typeface="Arial" charset="0"/>
                <a:cs typeface="Arial" charset="0"/>
              </a:rPr>
              <a:t>A</a:t>
            </a:r>
            <a:r>
              <a:rPr lang="en-US" sz="2000">
                <a:latin typeface="Arial" charset="0"/>
                <a:cs typeface="Arial" charset="0"/>
              </a:rPr>
              <a:t>” </a:t>
            </a:r>
            <a:br>
              <a:rPr lang="en-US" sz="2000">
                <a:latin typeface="Arial" charset="0"/>
                <a:cs typeface="Arial" charset="0"/>
              </a:rPr>
            </a:br>
            <a:r>
              <a:rPr lang="en-US" sz="2000">
                <a:latin typeface="Arial" charset="0"/>
                <a:cs typeface="Arial" charset="0"/>
              </a:rPr>
              <a:t>flags all items with </a:t>
            </a:r>
            <a:br>
              <a:rPr lang="en-US" sz="2000">
                <a:latin typeface="Arial" charset="0"/>
                <a:cs typeface="Arial" charset="0"/>
              </a:rPr>
            </a:br>
            <a:r>
              <a:rPr lang="en-US" sz="2000">
                <a:latin typeface="Arial" charset="0"/>
                <a:cs typeface="Arial" charset="0"/>
              </a:rPr>
              <a:t>my annotations; </a:t>
            </a:r>
            <a:br>
              <a:rPr lang="en-US" sz="2000">
                <a:latin typeface="Arial" charset="0"/>
                <a:cs typeface="Arial" charset="0"/>
              </a:rPr>
            </a:br>
            <a:r>
              <a:rPr lang="en-US" sz="2000">
                <a:latin typeface="Arial" charset="0"/>
                <a:cs typeface="Arial" charset="0"/>
              </a:rPr>
              <a:t>always click </a:t>
            </a:r>
            <a:br>
              <a:rPr lang="en-US" sz="2000">
                <a:latin typeface="Arial" charset="0"/>
                <a:cs typeface="Arial" charset="0"/>
              </a:rPr>
            </a:br>
            <a:r>
              <a:rPr lang="en-US" sz="2000" b="1">
                <a:latin typeface="Arial" charset="0"/>
                <a:cs typeface="Arial" charset="0"/>
              </a:rPr>
              <a:t>Show</a:t>
            </a:r>
            <a:r>
              <a:rPr lang="en-US" sz="2000">
                <a:latin typeface="Arial" charset="0"/>
                <a:cs typeface="Arial" charset="0"/>
              </a:rPr>
              <a:t> </a:t>
            </a:r>
            <a:r>
              <a:rPr lang="en-US" sz="2000" b="1">
                <a:latin typeface="Arial" charset="0"/>
                <a:cs typeface="Arial" charset="0"/>
              </a:rPr>
              <a:t>All</a:t>
            </a:r>
            <a:r>
              <a:rPr lang="en-US" sz="2000">
                <a:latin typeface="Arial" charset="0"/>
                <a:cs typeface="Arial" charset="0"/>
              </a:rPr>
              <a:t> to be sure</a:t>
            </a:r>
            <a:br>
              <a:rPr lang="en-US" sz="2000">
                <a:latin typeface="Arial" charset="0"/>
                <a:cs typeface="Arial" charset="0"/>
              </a:rPr>
            </a:br>
            <a:r>
              <a:rPr lang="en-US" sz="2000">
                <a:latin typeface="Arial" charset="0"/>
                <a:cs typeface="Arial" charset="0"/>
              </a:rPr>
              <a:t>that all work is </a:t>
            </a:r>
            <a:br>
              <a:rPr lang="en-US" sz="2000">
                <a:latin typeface="Arial" charset="0"/>
                <a:cs typeface="Arial" charset="0"/>
              </a:rPr>
            </a:br>
            <a:r>
              <a:rPr lang="en-US" sz="2000">
                <a:latin typeface="Arial" charset="0"/>
                <a:cs typeface="Arial" charset="0"/>
              </a:rPr>
              <a:t>displayed.</a:t>
            </a:r>
          </a:p>
          <a:p>
            <a:pPr eaLnBrk="1" hangingPunct="1">
              <a:buFont typeface="Wingdings 3"/>
              <a:buChar char="}"/>
            </a:pPr>
            <a:r>
              <a:rPr lang="en-US" sz="2000">
                <a:latin typeface="Arial" charset="0"/>
                <a:cs typeface="Arial" charset="0"/>
              </a:rPr>
              <a:t>Click the desired </a:t>
            </a:r>
            <a:br>
              <a:rPr lang="en-US" sz="2000">
                <a:latin typeface="Arial" charset="0"/>
                <a:cs typeface="Arial" charset="0"/>
              </a:rPr>
            </a:br>
            <a:r>
              <a:rPr lang="en-US" sz="2000">
                <a:latin typeface="Arial" charset="0"/>
                <a:cs typeface="Arial" charset="0"/>
              </a:rPr>
              <a:t>item in the </a:t>
            </a:r>
            <a:r>
              <a:rPr lang="en-US" sz="2000" b="1">
                <a:latin typeface="Arial" charset="0"/>
                <a:cs typeface="Arial" charset="0"/>
              </a:rPr>
              <a:t>Portfolio</a:t>
            </a:r>
            <a:br>
              <a:rPr lang="en-US" sz="2000" b="1">
                <a:latin typeface="Arial" charset="0"/>
                <a:cs typeface="Arial" charset="0"/>
              </a:rPr>
            </a:br>
            <a:r>
              <a:rPr lang="en-US" sz="2000">
                <a:latin typeface="Arial" charset="0"/>
                <a:cs typeface="Arial" charset="0"/>
              </a:rPr>
              <a:t>to expand it; then </a:t>
            </a:r>
            <a:br>
              <a:rPr lang="en-US" sz="2000">
                <a:latin typeface="Arial" charset="0"/>
                <a:cs typeface="Arial" charset="0"/>
              </a:rPr>
            </a:br>
            <a:r>
              <a:rPr lang="en-US" sz="2000">
                <a:latin typeface="Arial" charset="0"/>
                <a:cs typeface="Arial" charset="0"/>
              </a:rPr>
              <a:t>click </a:t>
            </a:r>
            <a:r>
              <a:rPr lang="en-US" sz="2000" b="1">
                <a:latin typeface="Arial" charset="0"/>
                <a:cs typeface="Arial" charset="0"/>
              </a:rPr>
              <a:t>Details</a:t>
            </a:r>
            <a:r>
              <a:rPr lang="en-US" sz="2000">
                <a:latin typeface="Arial" charset="0"/>
                <a:cs typeface="Arial" charset="0"/>
              </a:rPr>
              <a:t> to view</a:t>
            </a:r>
            <a:br>
              <a:rPr lang="en-US" sz="2000">
                <a:latin typeface="Arial" charset="0"/>
                <a:cs typeface="Arial" charset="0"/>
              </a:rPr>
            </a:br>
            <a:r>
              <a:rPr lang="en-US" sz="2000" b="1">
                <a:latin typeface="Arial" charset="0"/>
                <a:cs typeface="Arial" charset="0"/>
              </a:rPr>
              <a:t>General</a:t>
            </a:r>
            <a:r>
              <a:rPr lang="en-US" sz="2000">
                <a:latin typeface="Arial" charset="0"/>
                <a:cs typeface="Arial" charset="0"/>
              </a:rPr>
              <a:t> </a:t>
            </a:r>
            <a:r>
              <a:rPr lang="en-US" sz="2000" b="1">
                <a:latin typeface="Arial" charset="0"/>
                <a:cs typeface="Arial" charset="0"/>
              </a:rPr>
              <a:t>Comments</a:t>
            </a:r>
            <a:br>
              <a:rPr lang="en-US" sz="2000" b="1">
                <a:latin typeface="Arial" charset="0"/>
                <a:cs typeface="Arial" charset="0"/>
              </a:rPr>
            </a:br>
            <a:r>
              <a:rPr lang="en-US" sz="2000">
                <a:latin typeface="Arial" charset="0"/>
                <a:cs typeface="Arial" charset="0"/>
              </a:rPr>
              <a:t>and </a:t>
            </a:r>
            <a:r>
              <a:rPr lang="en-US" sz="2000" b="1">
                <a:latin typeface="Arial" charset="0"/>
                <a:cs typeface="Arial" charset="0"/>
              </a:rPr>
              <a:t>Annotations</a:t>
            </a:r>
            <a:r>
              <a:rPr lang="en-US" sz="2000">
                <a:latin typeface="Arial" charset="0"/>
                <a:cs typeface="Arial" charset="0"/>
              </a:rPr>
              <a:t>.</a:t>
            </a:r>
            <a:endParaRPr lang="en-US" sz="2000"/>
          </a:p>
        </p:txBody>
      </p:sp>
      <p:sp>
        <p:nvSpPr>
          <p:cNvPr id="30724"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16</a:t>
            </a:r>
          </a:p>
        </p:txBody>
      </p:sp>
      <p:pic>
        <p:nvPicPr>
          <p:cNvPr id="30725" name="Picture 6"/>
          <p:cNvPicPr>
            <a:picLocks noChangeAspect="1" noChangeArrowheads="1"/>
          </p:cNvPicPr>
          <p:nvPr/>
        </p:nvPicPr>
        <p:blipFill>
          <a:blip r:embed="rId2" cstate="print"/>
          <a:srcRect l="2194" r="23210"/>
          <a:stretch>
            <a:fillRect/>
          </a:stretch>
        </p:blipFill>
        <p:spPr bwMode="auto">
          <a:xfrm>
            <a:off x="3200400" y="1752600"/>
            <a:ext cx="5494338" cy="4191000"/>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pPr eaLnBrk="1" hangingPunct="1"/>
            <a:r>
              <a:rPr lang="en-US" dirty="0" smtClean="0"/>
              <a:t>View Annotated Work Only</a:t>
            </a:r>
            <a:endParaRPr lang="en-US" dirty="0"/>
          </a:p>
        </p:txBody>
      </p:sp>
      <p:sp>
        <p:nvSpPr>
          <p:cNvPr id="31748"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17</a:t>
            </a:r>
          </a:p>
        </p:txBody>
      </p:sp>
      <p:pic>
        <p:nvPicPr>
          <p:cNvPr id="31749" name="Picture 6"/>
          <p:cNvPicPr>
            <a:picLocks noChangeAspect="1" noChangeArrowheads="1"/>
          </p:cNvPicPr>
          <p:nvPr/>
        </p:nvPicPr>
        <p:blipFill>
          <a:blip r:embed="rId2" cstate="print"/>
          <a:srcRect/>
          <a:stretch>
            <a:fillRect/>
          </a:stretch>
        </p:blipFill>
        <p:spPr bwMode="auto">
          <a:xfrm>
            <a:off x="1295400" y="2209800"/>
            <a:ext cx="6477000" cy="4043363"/>
          </a:xfrm>
          <a:prstGeom prst="rect">
            <a:avLst/>
          </a:prstGeom>
          <a:noFill/>
          <a:ln w="9525">
            <a:solidFill>
              <a:schemeClr val="tx1"/>
            </a:solidFill>
            <a:miter lim="800000"/>
            <a:headEnd/>
            <a:tailEnd/>
          </a:ln>
        </p:spPr>
      </p:pic>
      <p:sp>
        <p:nvSpPr>
          <p:cNvPr id="7" name="Rectangle 3"/>
          <p:cNvSpPr txBox="1">
            <a:spLocks/>
          </p:cNvSpPr>
          <p:nvPr/>
        </p:nvSpPr>
        <p:spPr bwMode="auto">
          <a:xfrm>
            <a:off x="457200" y="1295401"/>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In the Portfolio, click </a:t>
            </a:r>
            <a:r>
              <a:rPr kumimoji="0" lang="en-US" sz="2000" b="1" i="0" u="none" strike="noStrike" kern="1200" cap="none" spc="0" normalizeH="0" baseline="0" noProof="0" smtClean="0">
                <a:ln>
                  <a:noFill/>
                </a:ln>
                <a:solidFill>
                  <a:schemeClr val="tx1"/>
                </a:solidFill>
                <a:effectLst/>
                <a:uLnTx/>
                <a:uFillTx/>
                <a:latin typeface="+mn-lt"/>
                <a:ea typeface="+mn-ea"/>
                <a:cs typeface="+mn-cs"/>
              </a:rPr>
              <a:t>Advanced Filter Off</a:t>
            </a:r>
            <a:r>
              <a:rPr kumimoji="0" lang="en-US" sz="2000" b="0" i="0" u="none" strike="noStrike" kern="1200" cap="none" spc="0" normalizeH="0" baseline="0" noProof="0" smtClean="0">
                <a:ln>
                  <a:noFill/>
                </a:ln>
                <a:solidFill>
                  <a:schemeClr val="tx1"/>
                </a:solidFill>
                <a:effectLst/>
                <a:uLnTx/>
                <a:uFillTx/>
                <a:latin typeface="+mn-lt"/>
                <a:ea typeface="+mn-ea"/>
                <a:cs typeface="+mn-cs"/>
              </a:rPr>
              <a:t>; in the </a:t>
            </a:r>
            <a:r>
              <a:rPr kumimoji="0" lang="en-US" sz="2000" b="1" i="0" u="none" strike="noStrike" kern="1200" cap="none" spc="0" normalizeH="0" baseline="0" noProof="0" smtClean="0">
                <a:ln>
                  <a:noFill/>
                </a:ln>
                <a:solidFill>
                  <a:schemeClr val="tx1"/>
                </a:solidFill>
                <a:effectLst/>
                <a:uLnTx/>
                <a:uFillTx/>
                <a:latin typeface="+mn-lt"/>
                <a:ea typeface="+mn-ea"/>
                <a:cs typeface="+mn-cs"/>
              </a:rPr>
              <a:t>Filter Student Portfolio </a:t>
            </a:r>
            <a:r>
              <a:rPr kumimoji="0" lang="en-US" sz="2000" b="0" i="0" u="none" strike="noStrike" kern="1200" cap="none" spc="0" normalizeH="0" baseline="0" noProof="0" smtClean="0">
                <a:ln>
                  <a:noFill/>
                </a:ln>
                <a:solidFill>
                  <a:schemeClr val="tx1"/>
                </a:solidFill>
                <a:effectLst/>
                <a:uLnTx/>
                <a:uFillTx/>
                <a:latin typeface="+mn-lt"/>
                <a:ea typeface="+mn-ea"/>
                <a:cs typeface="+mn-cs"/>
              </a:rPr>
              <a:t>dialog box, check </a:t>
            </a:r>
            <a:r>
              <a:rPr kumimoji="0" lang="en-US" sz="2000" b="1" i="0" u="none" strike="noStrike" kern="1200" cap="none" spc="0" normalizeH="0" baseline="0" noProof="0" smtClean="0">
                <a:ln>
                  <a:noFill/>
                </a:ln>
                <a:solidFill>
                  <a:schemeClr val="tx1"/>
                </a:solidFill>
                <a:effectLst/>
                <a:uLnTx/>
                <a:uFillTx/>
                <a:latin typeface="+mn-lt"/>
                <a:ea typeface="+mn-ea"/>
                <a:cs typeface="+mn-cs"/>
              </a:rPr>
              <a:t>Annotated only</a:t>
            </a:r>
            <a:r>
              <a:rPr kumimoji="0" lang="en-US" sz="2000" b="0" i="0" u="none" strike="noStrike" kern="1200" cap="none" spc="0" normalizeH="0" baseline="0" noProof="0" smtClean="0">
                <a:ln>
                  <a:noFill/>
                </a:ln>
                <a:solidFill>
                  <a:schemeClr val="tx1"/>
                </a:solidFill>
                <a:effectLst/>
                <a:uLnTx/>
                <a:uFillTx/>
                <a:latin typeface="+mn-lt"/>
                <a:ea typeface="+mn-ea"/>
                <a:cs typeface="+mn-cs"/>
              </a:rPr>
              <a:t>; click </a:t>
            </a:r>
            <a:r>
              <a:rPr kumimoji="0" lang="en-US" sz="2000" b="1" i="0" u="none" strike="noStrike" kern="1200" cap="none" spc="0" normalizeH="0" baseline="0" noProof="0" smtClean="0">
                <a:ln>
                  <a:noFill/>
                </a:ln>
                <a:solidFill>
                  <a:schemeClr val="tx1"/>
                </a:solidFill>
                <a:effectLst/>
                <a:uLnTx/>
                <a:uFillTx/>
                <a:latin typeface="+mn-lt"/>
                <a:ea typeface="+mn-ea"/>
                <a:cs typeface="+mn-cs"/>
              </a:rPr>
              <a:t>OK</a:t>
            </a:r>
            <a:r>
              <a:rPr kumimoji="0" lang="en-US" sz="2000" b="0" i="0" u="none" strike="noStrike" kern="1200" cap="none" spc="0" normalizeH="0" baseline="0" noProof="0" smtClean="0">
                <a:ln>
                  <a:noFill/>
                </a:ln>
                <a:solidFill>
                  <a:schemeClr val="tx1"/>
                </a:solidFill>
                <a:effectLst/>
                <a:uLnTx/>
                <a:uFillTx/>
                <a:latin typeface="+mn-lt"/>
                <a:ea typeface="+mn-ea"/>
                <a:cs typeface="+mn-cs"/>
              </a:rPr>
              <a:t>. </a:t>
            </a: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pPr eaLnBrk="1" hangingPunct="1"/>
            <a:r>
              <a:rPr lang="en-US" dirty="0" smtClean="0"/>
              <a:t>General Comments and Annotations</a:t>
            </a:r>
            <a:endParaRPr lang="en-US" dirty="0"/>
          </a:p>
        </p:txBody>
      </p:sp>
      <p:sp>
        <p:nvSpPr>
          <p:cNvPr id="32771" name="Rectangle 3"/>
          <p:cNvSpPr>
            <a:spLocks noGrp="1"/>
          </p:cNvSpPr>
          <p:nvPr>
            <p:ph sz="quarter" idx="4294967295"/>
          </p:nvPr>
        </p:nvSpPr>
        <p:spPr>
          <a:xfrm>
            <a:off x="381000" y="1371600"/>
            <a:ext cx="2743200" cy="4038600"/>
          </a:xfrm>
        </p:spPr>
        <p:txBody>
          <a:bodyPr/>
          <a:lstStyle/>
          <a:p>
            <a:pPr marL="365125" indent="-282575" eaLnBrk="1" hangingPunct="1">
              <a:lnSpc>
                <a:spcPct val="90000"/>
              </a:lnSpc>
              <a:buSzPct val="80000"/>
              <a:buFont typeface="Wingdings"/>
              <a:buChar char="§"/>
            </a:pPr>
            <a:r>
              <a:rPr lang="en-US" sz="2000">
                <a:latin typeface="Arial" charset="0"/>
                <a:cs typeface="Arial" charset="0"/>
              </a:rPr>
              <a:t>Read the </a:t>
            </a:r>
            <a:r>
              <a:rPr lang="en-US" sz="2000" b="1">
                <a:latin typeface="Arial" charset="0"/>
                <a:cs typeface="Arial" charset="0"/>
              </a:rPr>
              <a:t>General Comment</a:t>
            </a:r>
            <a:r>
              <a:rPr lang="en-US" sz="2000">
                <a:latin typeface="Arial" charset="0"/>
                <a:cs typeface="Arial" charset="0"/>
              </a:rPr>
              <a:t>; mouse over it to display long comments.</a:t>
            </a:r>
          </a:p>
          <a:p>
            <a:pPr marL="365125" indent="-282575" eaLnBrk="1" hangingPunct="1">
              <a:lnSpc>
                <a:spcPct val="90000"/>
              </a:lnSpc>
              <a:buSzPct val="80000"/>
              <a:buFont typeface="Wingdings"/>
              <a:buChar char="§"/>
            </a:pPr>
            <a:r>
              <a:rPr lang="en-US" sz="2000">
                <a:latin typeface="Arial" charset="0"/>
                <a:cs typeface="Arial" charset="0"/>
              </a:rPr>
              <a:t>Always scroll down to view any hidden annotated items.</a:t>
            </a:r>
          </a:p>
          <a:p>
            <a:pPr marL="365125" indent="-282575" eaLnBrk="1" hangingPunct="1">
              <a:lnSpc>
                <a:spcPct val="90000"/>
              </a:lnSpc>
              <a:buSzPct val="80000"/>
              <a:buFont typeface="Wingdings"/>
              <a:buChar char="§"/>
            </a:pPr>
            <a:r>
              <a:rPr lang="en-US" sz="2000">
                <a:latin typeface="Arial" charset="0"/>
                <a:cs typeface="Arial" charset="0"/>
              </a:rPr>
              <a:t>When applicable, click </a:t>
            </a:r>
            <a:r>
              <a:rPr lang="en-US" sz="2000" b="1">
                <a:latin typeface="Arial" charset="0"/>
                <a:cs typeface="Arial" charset="0"/>
              </a:rPr>
              <a:t>Next</a:t>
            </a:r>
            <a:r>
              <a:rPr lang="en-US" sz="2000">
                <a:latin typeface="Arial" charset="0"/>
                <a:cs typeface="Arial" charset="0"/>
              </a:rPr>
              <a:t> to move to the next screen, </a:t>
            </a:r>
            <a:r>
              <a:rPr lang="en-US" sz="2000" b="1">
                <a:latin typeface="Arial" charset="0"/>
                <a:cs typeface="Arial" charset="0"/>
              </a:rPr>
              <a:t>Previous</a:t>
            </a:r>
            <a:r>
              <a:rPr lang="en-US" sz="2000">
                <a:latin typeface="Arial" charset="0"/>
                <a:cs typeface="Arial" charset="0"/>
              </a:rPr>
              <a:t> to move to a previous screen, and </a:t>
            </a:r>
            <a:r>
              <a:rPr lang="en-US" sz="2000" b="1">
                <a:latin typeface="Arial" charset="0"/>
                <a:cs typeface="Arial" charset="0"/>
              </a:rPr>
              <a:t>Print</a:t>
            </a:r>
            <a:r>
              <a:rPr lang="en-US" sz="2000">
                <a:latin typeface="Arial" charset="0"/>
                <a:cs typeface="Arial" charset="0"/>
              </a:rPr>
              <a:t> to print the document and annotations.</a:t>
            </a:r>
          </a:p>
          <a:p>
            <a:pPr marL="365125" indent="-282575" eaLnBrk="1" hangingPunct="1">
              <a:buFont typeface="Wingdings 3"/>
              <a:buChar char="}"/>
            </a:pPr>
            <a:endParaRPr lang="en-US" sz="2000"/>
          </a:p>
          <a:p>
            <a:pPr marL="365125" indent="-282575" eaLnBrk="1" hangingPunct="1">
              <a:buFont typeface="Wingdings 3"/>
              <a:buNone/>
            </a:pPr>
            <a:endParaRPr lang="en-US" sz="2000"/>
          </a:p>
        </p:txBody>
      </p:sp>
      <p:pic>
        <p:nvPicPr>
          <p:cNvPr id="32772" name="Picture 3"/>
          <p:cNvPicPr>
            <a:picLocks noChangeAspect="1" noChangeArrowheads="1"/>
          </p:cNvPicPr>
          <p:nvPr/>
        </p:nvPicPr>
        <p:blipFill>
          <a:blip r:embed="rId2" cstate="print"/>
          <a:srcRect t="88666" r="18530" b="2162"/>
          <a:stretch>
            <a:fillRect/>
          </a:stretch>
        </p:blipFill>
        <p:spPr bwMode="auto">
          <a:xfrm>
            <a:off x="3200400" y="5715000"/>
            <a:ext cx="5562600" cy="457200"/>
          </a:xfrm>
          <a:prstGeom prst="rect">
            <a:avLst/>
          </a:prstGeom>
          <a:noFill/>
          <a:ln w="9525">
            <a:solidFill>
              <a:schemeClr val="tx1"/>
            </a:solidFill>
            <a:miter lim="800000"/>
            <a:headEnd/>
            <a:tailEnd/>
          </a:ln>
        </p:spPr>
      </p:pic>
      <p:sp>
        <p:nvSpPr>
          <p:cNvPr id="32773" name="Text Box 5"/>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18</a:t>
            </a:r>
          </a:p>
        </p:txBody>
      </p:sp>
      <p:pic>
        <p:nvPicPr>
          <p:cNvPr id="32774" name="Picture 6"/>
          <p:cNvPicPr>
            <a:picLocks noChangeAspect="1" noChangeArrowheads="1"/>
          </p:cNvPicPr>
          <p:nvPr/>
        </p:nvPicPr>
        <p:blipFill>
          <a:blip r:embed="rId3" cstate="print"/>
          <a:srcRect/>
          <a:stretch>
            <a:fillRect/>
          </a:stretch>
        </p:blipFill>
        <p:spPr bwMode="auto">
          <a:xfrm>
            <a:off x="3200400" y="1447800"/>
            <a:ext cx="5581650" cy="3962400"/>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pPr eaLnBrk="1" hangingPunct="1"/>
            <a:r>
              <a:rPr lang="en-US"/>
              <a:t>Other Abbreviations </a:t>
            </a:r>
            <a:r>
              <a:rPr lang="en-US" sz="1800">
                <a:solidFill>
                  <a:srgbClr val="FF0000"/>
                </a:solidFill>
              </a:rPr>
              <a:t>(only if a gradebook is in use)</a:t>
            </a:r>
            <a:endParaRPr lang="en-US">
              <a:solidFill>
                <a:srgbClr val="FF0000"/>
              </a:solidFill>
            </a:endParaRPr>
          </a:p>
        </p:txBody>
      </p:sp>
      <p:sp>
        <p:nvSpPr>
          <p:cNvPr id="33795" name="Rectangle 3"/>
          <p:cNvSpPr>
            <a:spLocks noGrp="1"/>
          </p:cNvSpPr>
          <p:nvPr>
            <p:ph sz="quarter" idx="4294967295"/>
          </p:nvPr>
        </p:nvSpPr>
        <p:spPr>
          <a:xfrm>
            <a:off x="381000" y="1905000"/>
            <a:ext cx="8153400" cy="1981200"/>
          </a:xfrm>
        </p:spPr>
        <p:txBody>
          <a:bodyPr/>
          <a:lstStyle/>
          <a:p>
            <a:pPr marL="365125" indent="-282575" eaLnBrk="1" hangingPunct="1">
              <a:lnSpc>
                <a:spcPct val="90000"/>
              </a:lnSpc>
              <a:buSzPct val="80000"/>
              <a:buFont typeface="Wingdings 3"/>
              <a:buNone/>
            </a:pPr>
            <a:r>
              <a:rPr lang="en-US" sz="2000" b="1">
                <a:solidFill>
                  <a:srgbClr val="0070C0"/>
                </a:solidFill>
                <a:latin typeface="Arial" charset="0"/>
                <a:cs typeface="Arial" charset="0"/>
              </a:rPr>
              <a:t>R</a:t>
            </a:r>
            <a:r>
              <a:rPr lang="en-US" sz="2000">
                <a:latin typeface="Arial" charset="0"/>
                <a:cs typeface="Arial" charset="0"/>
              </a:rPr>
              <a:t> designates required work. </a:t>
            </a:r>
          </a:p>
          <a:p>
            <a:pPr marL="365125" indent="-282575" eaLnBrk="1" hangingPunct="1">
              <a:lnSpc>
                <a:spcPct val="90000"/>
              </a:lnSpc>
              <a:buSzPct val="80000"/>
              <a:buFont typeface="Wingdings 3"/>
              <a:buNone/>
            </a:pPr>
            <a:r>
              <a:rPr lang="en-US" sz="2000" b="1">
                <a:solidFill>
                  <a:srgbClr val="0070C0"/>
                </a:solidFill>
                <a:latin typeface="Arial" charset="0"/>
                <a:cs typeface="Arial" charset="0"/>
              </a:rPr>
              <a:t>?</a:t>
            </a:r>
            <a:r>
              <a:rPr lang="en-US" sz="2000">
                <a:latin typeface="Arial" charset="0"/>
                <a:cs typeface="Arial" charset="0"/>
              </a:rPr>
              <a:t> In the Grade column means a grade is pending. </a:t>
            </a:r>
          </a:p>
          <a:p>
            <a:pPr marL="365125" indent="-282575" eaLnBrk="1" hangingPunct="1">
              <a:lnSpc>
                <a:spcPct val="90000"/>
              </a:lnSpc>
              <a:buSzPct val="80000"/>
              <a:buFont typeface="Wingdings 3"/>
              <a:buNone/>
            </a:pPr>
            <a:r>
              <a:rPr lang="en-US" sz="2000" b="1">
                <a:solidFill>
                  <a:srgbClr val="0070C0"/>
                </a:solidFill>
                <a:latin typeface="Arial" charset="0"/>
                <a:cs typeface="Arial" charset="0"/>
              </a:rPr>
              <a:t>C</a:t>
            </a:r>
            <a:r>
              <a:rPr lang="en-US" sz="2000">
                <a:latin typeface="Arial" charset="0"/>
                <a:cs typeface="Arial" charset="0"/>
              </a:rPr>
              <a:t> means that item earns a grade of A when it is completed. </a:t>
            </a:r>
          </a:p>
          <a:p>
            <a:pPr marL="365125" indent="-282575" eaLnBrk="1" hangingPunct="1">
              <a:lnSpc>
                <a:spcPct val="90000"/>
              </a:lnSpc>
              <a:buSzPct val="80000"/>
              <a:buFont typeface="Wingdings 3"/>
              <a:buNone/>
            </a:pPr>
            <a:r>
              <a:rPr lang="en-US" sz="2000">
                <a:latin typeface="Arial" charset="0"/>
                <a:cs typeface="Arial" charset="0"/>
              </a:rPr>
              <a:t>A lock to the right of a grade means any subsequent work you may submit for that item will not be considered for grading purposes. </a:t>
            </a:r>
          </a:p>
          <a:p>
            <a:pPr marL="365125" indent="-282575" eaLnBrk="1" hangingPunct="1">
              <a:lnSpc>
                <a:spcPct val="90000"/>
              </a:lnSpc>
              <a:buSzPct val="80000"/>
              <a:buFont typeface="Wingdings 3"/>
              <a:buNone/>
            </a:pPr>
            <a:r>
              <a:rPr lang="en-US" sz="2000">
                <a:latin typeface="Arial" charset="0"/>
                <a:cs typeface="Arial" charset="0"/>
              </a:rPr>
              <a:t>A green check marks the best attempt used for grading purposes.</a:t>
            </a:r>
          </a:p>
          <a:p>
            <a:pPr marL="365125" indent="-282575" eaLnBrk="1" hangingPunct="1">
              <a:buFont typeface="Wingdings 3"/>
              <a:buChar char="}"/>
            </a:pPr>
            <a:endParaRPr lang="en-US" sz="2000"/>
          </a:p>
          <a:p>
            <a:pPr marL="365125" indent="-282575" eaLnBrk="1" hangingPunct="1">
              <a:buFont typeface="Wingdings 3"/>
              <a:buNone/>
            </a:pPr>
            <a:endParaRPr lang="en-US" sz="2000"/>
          </a:p>
        </p:txBody>
      </p:sp>
      <p:sp>
        <p:nvSpPr>
          <p:cNvPr id="33796"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19</a:t>
            </a:r>
          </a:p>
        </p:txBody>
      </p:sp>
      <p:pic>
        <p:nvPicPr>
          <p:cNvPr id="33797" name="Picture 3"/>
          <p:cNvPicPr>
            <a:picLocks noChangeAspect="1" noChangeArrowheads="1"/>
          </p:cNvPicPr>
          <p:nvPr/>
        </p:nvPicPr>
        <p:blipFill>
          <a:blip r:embed="rId2" cstate="print"/>
          <a:srcRect/>
          <a:stretch>
            <a:fillRect/>
          </a:stretch>
        </p:blipFill>
        <p:spPr bwMode="auto">
          <a:xfrm>
            <a:off x="1371600" y="1219200"/>
            <a:ext cx="5829300" cy="647700"/>
          </a:xfrm>
          <a:prstGeom prst="rect">
            <a:avLst/>
          </a:prstGeom>
          <a:noFill/>
          <a:ln w="9525">
            <a:solidFill>
              <a:schemeClr val="tx1"/>
            </a:solidFill>
            <a:miter lim="800000"/>
            <a:headEnd/>
            <a:tailEnd/>
          </a:ln>
        </p:spPr>
      </p:pic>
      <p:pic>
        <p:nvPicPr>
          <p:cNvPr id="33798" name="Picture 8"/>
          <p:cNvPicPr>
            <a:picLocks noChangeAspect="1" noChangeArrowheads="1"/>
          </p:cNvPicPr>
          <p:nvPr/>
        </p:nvPicPr>
        <p:blipFill>
          <a:blip r:embed="rId3" cstate="print"/>
          <a:srcRect/>
          <a:stretch>
            <a:fillRect/>
          </a:stretch>
        </p:blipFill>
        <p:spPr bwMode="auto">
          <a:xfrm>
            <a:off x="457200" y="4114800"/>
            <a:ext cx="8447088" cy="2024063"/>
          </a:xfrm>
          <a:prstGeom prst="rect">
            <a:avLst/>
          </a:prstGeom>
          <a:noFill/>
          <a:ln w="9525">
            <a:solidFill>
              <a:schemeClr val="tx1"/>
            </a:solidFill>
            <a:miter lim="800000"/>
            <a:headEnd/>
            <a:tailEnd/>
          </a:ln>
        </p:spPr>
      </p:pic>
      <p:pic>
        <p:nvPicPr>
          <p:cNvPr id="33799" name="Picture 4"/>
          <p:cNvPicPr>
            <a:picLocks noChangeAspect="1" noChangeArrowheads="1"/>
          </p:cNvPicPr>
          <p:nvPr/>
        </p:nvPicPr>
        <p:blipFill>
          <a:blip r:embed="rId4" cstate="print"/>
          <a:srcRect/>
          <a:stretch>
            <a:fillRect/>
          </a:stretch>
        </p:blipFill>
        <p:spPr bwMode="auto">
          <a:xfrm>
            <a:off x="609600" y="5867400"/>
            <a:ext cx="187325" cy="204788"/>
          </a:xfrm>
          <a:prstGeom prst="rect">
            <a:avLst/>
          </a:prstGeom>
          <a:noFill/>
        </p:spPr>
      </p:pic>
      <p:sp>
        <p:nvSpPr>
          <p:cNvPr id="10" name="Text Box 8"/>
          <p:cNvSpPr txBox="1">
            <a:spLocks/>
          </p:cNvSpPr>
          <p:nvPr/>
        </p:nvSpPr>
        <p:spPr bwMode="auto">
          <a:xfrm>
            <a:off x="990600" y="6400800"/>
            <a:ext cx="7239000" cy="304800"/>
          </a:xfrm>
          <a:prstGeom prst="rect">
            <a:avLst/>
          </a:prstGeom>
          <a:noFill/>
          <a:ln w="9525">
            <a:noFill/>
            <a:miter lim="800000"/>
            <a:headEnd/>
            <a:tailEnd/>
          </a:ln>
        </p:spPr>
        <p:txBody>
          <a:bodyPr/>
          <a:lstStyle/>
          <a:p>
            <a:pPr fontAlgn="base">
              <a:spcBef>
                <a:spcPts val="600"/>
              </a:spcBef>
              <a:spcAft>
                <a:spcPct val="0"/>
              </a:spcAft>
              <a:defRPr/>
            </a:pPr>
            <a:r>
              <a:rPr lang="en-US" sz="1050" b="1" dirty="0">
                <a:solidFill>
                  <a:srgbClr val="FF0000"/>
                </a:solidFill>
                <a:latin typeface="Bookman Old Style"/>
              </a:rPr>
              <a:t>*</a:t>
            </a:r>
            <a:r>
              <a:rPr lang="en-US" sz="1050" dirty="0">
                <a:solidFill>
                  <a:srgbClr val="FF0000"/>
                </a:solidFill>
                <a:latin typeface="Bookman Old Style"/>
              </a:rPr>
              <a:t> This </a:t>
            </a:r>
            <a:r>
              <a:rPr lang="en-US" sz="1050" dirty="0">
                <a:solidFill>
                  <a:srgbClr val="FF0000"/>
                </a:solidFill>
                <a:latin typeface="Bookman Old Style"/>
              </a:rPr>
              <a:t>example is </a:t>
            </a:r>
            <a:r>
              <a:rPr lang="en-US" sz="1050" dirty="0">
                <a:solidFill>
                  <a:srgbClr val="FF0000"/>
                </a:solidFill>
                <a:latin typeface="Bookman Old Style"/>
              </a:rPr>
              <a:t>for a Keyboarding 1 course, not a Keyboarding 2 course.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pPr eaLnBrk="1" hangingPunct="1"/>
            <a:r>
              <a:rPr lang="en-US"/>
              <a:t>Student Comments</a:t>
            </a:r>
          </a:p>
        </p:txBody>
      </p:sp>
      <p:sp>
        <p:nvSpPr>
          <p:cNvPr id="16387" name="Rectangle 3"/>
          <p:cNvSpPr>
            <a:spLocks noGrp="1"/>
          </p:cNvSpPr>
          <p:nvPr>
            <p:ph sz="quarter" idx="4294967295"/>
          </p:nvPr>
        </p:nvSpPr>
        <p:spPr>
          <a:xfrm>
            <a:off x="457200" y="1371600"/>
            <a:ext cx="8229600" cy="685800"/>
          </a:xfrm>
        </p:spPr>
        <p:txBody>
          <a:bodyPr/>
          <a:lstStyle/>
          <a:p>
            <a:pPr eaLnBrk="1" hangingPunct="1">
              <a:lnSpc>
                <a:spcPct val="80000"/>
              </a:lnSpc>
              <a:buFont typeface="Wingdings 3"/>
              <a:buChar char="}"/>
            </a:pPr>
            <a:r>
              <a:rPr lang="en-US" sz="2400"/>
              <a:t>See the </a:t>
            </a:r>
            <a:r>
              <a:rPr lang="en-US" sz="2400">
                <a:hlinkClick r:id="rId2"/>
              </a:rPr>
              <a:t>FAQs</a:t>
            </a:r>
            <a:r>
              <a:rPr lang="en-US" sz="2400"/>
              <a:t> page for other student comments that should inspire and motivate you! This comment is from a Keyboarding 1 student:</a:t>
            </a:r>
          </a:p>
        </p:txBody>
      </p:sp>
      <p:sp>
        <p:nvSpPr>
          <p:cNvPr id="16388" name="Rectangle 4"/>
          <p:cNvSpPr>
            <a:spLocks noChangeArrowheads="1"/>
          </p:cNvSpPr>
          <p:nvPr/>
        </p:nvSpPr>
        <p:spPr bwMode="auto">
          <a:xfrm>
            <a:off x="685800" y="2743200"/>
            <a:ext cx="4572000" cy="2862263"/>
          </a:xfrm>
          <a:prstGeom prst="rect">
            <a:avLst/>
          </a:prstGeom>
          <a:noFill/>
          <a:ln w="9525">
            <a:noFill/>
            <a:miter lim="800000"/>
            <a:headEnd/>
            <a:tailEnd/>
          </a:ln>
        </p:spPr>
        <p:txBody>
          <a:bodyPr>
            <a:spAutoFit/>
          </a:bodyPr>
          <a:lstStyle/>
          <a:p>
            <a:pPr fontAlgn="base">
              <a:spcBef>
                <a:spcPct val="0"/>
              </a:spcBef>
              <a:spcAft>
                <a:spcPct val="0"/>
              </a:spcAft>
            </a:pPr>
            <a:r>
              <a:rPr lang="en-US">
                <a:latin typeface="Gill Sans MT"/>
              </a:rPr>
              <a:t>“This was one of the most practical courses that I have ever taken. It builds confidence, speed, and eye/hand coordination. I am amazed at my speed. Before I could type only 15 wpm. Now I can type almost 40 wpm. This course has taken me from writing a report from days to just hours. It was really nice to have a teacher who was always ready to answer my questions at any time. Thank you.”</a:t>
            </a:r>
          </a:p>
        </p:txBody>
      </p:sp>
      <p:pic>
        <p:nvPicPr>
          <p:cNvPr id="16389" name="Picture 3" descr="MP900439439[1]"/>
          <p:cNvPicPr>
            <a:picLocks noChangeAspect="1" noChangeArrowheads="1"/>
          </p:cNvPicPr>
          <p:nvPr/>
        </p:nvPicPr>
        <p:blipFill>
          <a:blip r:embed="rId3" cstate="print"/>
          <a:srcRect/>
          <a:stretch>
            <a:fillRect/>
          </a:stretch>
        </p:blipFill>
        <p:spPr bwMode="auto">
          <a:xfrm>
            <a:off x="5562600" y="3581400"/>
            <a:ext cx="1679575" cy="2514600"/>
          </a:xfrm>
          <a:prstGeom prst="rect">
            <a:avLst/>
          </a:prstGeom>
          <a:noFill/>
          <a:ln w="9525">
            <a:solidFill>
              <a:schemeClr val="tx1"/>
            </a:solidFill>
            <a:miter lim="800000"/>
            <a:headEnd/>
            <a:tailEnd/>
          </a:ln>
        </p:spPr>
      </p:pic>
      <p:pic>
        <p:nvPicPr>
          <p:cNvPr id="16390" name="Picture 8" descr="MP900442213[1]"/>
          <p:cNvPicPr>
            <a:picLocks noChangeAspect="1" noChangeArrowheads="1"/>
          </p:cNvPicPr>
          <p:nvPr/>
        </p:nvPicPr>
        <p:blipFill>
          <a:blip r:embed="rId4" cstate="print"/>
          <a:srcRect/>
          <a:stretch>
            <a:fillRect/>
          </a:stretch>
        </p:blipFill>
        <p:spPr bwMode="auto">
          <a:xfrm>
            <a:off x="7010400" y="2333625"/>
            <a:ext cx="1690688" cy="2238375"/>
          </a:xfrm>
          <a:prstGeom prst="rect">
            <a:avLst/>
          </a:prstGeom>
          <a:noFill/>
          <a:ln w="9525">
            <a:solidFill>
              <a:schemeClr val="tx1"/>
            </a:solidFill>
            <a:miter lim="800000"/>
            <a:headEnd/>
            <a:tailEnd/>
          </a:ln>
        </p:spPr>
      </p:pic>
      <p:sp>
        <p:nvSpPr>
          <p:cNvPr id="16391" name="Text Box 7"/>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p:cNvPicPr>
            <a:picLocks noChangeAspect="1" noChangeArrowheads="1"/>
          </p:cNvPicPr>
          <p:nvPr/>
        </p:nvPicPr>
        <p:blipFill>
          <a:blip r:embed="rId2" cstate="print"/>
          <a:srcRect/>
          <a:stretch>
            <a:fillRect/>
          </a:stretch>
        </p:blipFill>
        <p:spPr bwMode="auto">
          <a:xfrm>
            <a:off x="381000" y="3352800"/>
            <a:ext cx="7923213" cy="2438400"/>
          </a:xfrm>
          <a:prstGeom prst="rect">
            <a:avLst/>
          </a:prstGeom>
          <a:noFill/>
          <a:ln w="9525">
            <a:solidFill>
              <a:schemeClr val="tx1"/>
            </a:solidFill>
            <a:miter lim="800000"/>
            <a:headEnd/>
            <a:tailEnd/>
          </a:ln>
        </p:spPr>
      </p:pic>
      <p:sp>
        <p:nvSpPr>
          <p:cNvPr id="34819" name="Rectangle 3"/>
          <p:cNvSpPr>
            <a:spLocks noGrp="1"/>
          </p:cNvSpPr>
          <p:nvPr>
            <p:ph type="title" idx="4294967295"/>
          </p:nvPr>
        </p:nvSpPr>
        <p:spPr/>
        <p:txBody>
          <a:bodyPr/>
          <a:lstStyle/>
          <a:p>
            <a:pPr eaLnBrk="1" hangingPunct="1"/>
            <a:r>
              <a:rPr lang="en-US"/>
              <a:t>Grading Categories</a:t>
            </a:r>
          </a:p>
        </p:txBody>
      </p:sp>
      <p:sp>
        <p:nvSpPr>
          <p:cNvPr id="34820" name="Rectangle 4"/>
          <p:cNvSpPr>
            <a:spLocks noGrp="1"/>
          </p:cNvSpPr>
          <p:nvPr>
            <p:ph sz="quarter" idx="4294967295"/>
          </p:nvPr>
        </p:nvSpPr>
        <p:spPr>
          <a:xfrm>
            <a:off x="457200" y="1371600"/>
            <a:ext cx="8382000" cy="1981200"/>
          </a:xfrm>
        </p:spPr>
        <p:txBody>
          <a:bodyPr/>
          <a:lstStyle/>
          <a:p>
            <a:pPr marL="365125" indent="-282575">
              <a:lnSpc>
                <a:spcPct val="90000"/>
              </a:lnSpc>
              <a:buSzPct val="80000"/>
              <a:buFont typeface="Wingdings"/>
              <a:buChar char="§"/>
            </a:pPr>
            <a:r>
              <a:rPr lang="en-US" sz="1800" dirty="0">
                <a:latin typeface="Arial "/>
              </a:rPr>
              <a:t>Grading Category names correspond to each grading category in the course outline for Keyboarding 1.</a:t>
            </a:r>
          </a:p>
          <a:p>
            <a:pPr marL="365125" indent="-282575">
              <a:lnSpc>
                <a:spcPct val="90000"/>
              </a:lnSpc>
              <a:buSzPct val="80000"/>
              <a:buFont typeface="Wingdings"/>
              <a:buChar char="§"/>
            </a:pPr>
            <a:r>
              <a:rPr lang="en-US" sz="1800" dirty="0">
                <a:latin typeface="Arial "/>
                <a:cs typeface="Arial" charset="0"/>
              </a:rPr>
              <a:t>Being aware of a Grading Category and its grading weight helps you understand where best to concentrate your efforts. In this </a:t>
            </a:r>
            <a:r>
              <a:rPr lang="en-US" sz="1800" dirty="0" smtClean="0">
                <a:latin typeface="Arial "/>
                <a:cs typeface="Arial" charset="0"/>
              </a:rPr>
              <a:t>example for Keyboarding 1, </a:t>
            </a:r>
            <a:r>
              <a:rPr lang="en-US" sz="1800" dirty="0">
                <a:latin typeface="Arial "/>
                <a:cs typeface="Arial" charset="0"/>
              </a:rPr>
              <a:t>the student should focus on raising the D grade for the Timed Writing category, which is weighted at 50% of the final grade. </a:t>
            </a:r>
            <a:r>
              <a:rPr lang="en-US" sz="1800" dirty="0">
                <a:latin typeface="Arial" charset="0"/>
                <a:cs typeface="Arial" charset="0"/>
              </a:rPr>
              <a:t>See the </a:t>
            </a:r>
            <a:r>
              <a:rPr lang="en-US" sz="1800" dirty="0">
                <a:latin typeface="Arial" charset="0"/>
                <a:cs typeface="Arial" charset="0"/>
                <a:hlinkClick r:id="rId3"/>
              </a:rPr>
              <a:t>Course Outline </a:t>
            </a:r>
            <a:r>
              <a:rPr lang="en-US" sz="1800" dirty="0">
                <a:latin typeface="Arial" charset="0"/>
                <a:cs typeface="Arial" charset="0"/>
              </a:rPr>
              <a:t>for details on each Grading Category for Keyboarding 2.</a:t>
            </a:r>
            <a:endParaRPr lang="en-US" sz="1800" dirty="0"/>
          </a:p>
        </p:txBody>
      </p:sp>
      <p:sp>
        <p:nvSpPr>
          <p:cNvPr id="34821" name="Text Box 5"/>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20</a:t>
            </a:r>
          </a:p>
        </p:txBody>
      </p:sp>
      <p:cxnSp>
        <p:nvCxnSpPr>
          <p:cNvPr id="34822" name="AutoShape 6"/>
          <p:cNvCxnSpPr>
            <a:cxnSpLocks noChangeShapeType="1"/>
          </p:cNvCxnSpPr>
          <p:nvPr/>
        </p:nvCxnSpPr>
        <p:spPr bwMode="auto">
          <a:xfrm>
            <a:off x="5562600" y="4038600"/>
            <a:ext cx="685800" cy="685800"/>
          </a:xfrm>
          <a:prstGeom prst="straightConnector1">
            <a:avLst/>
          </a:prstGeom>
          <a:noFill/>
          <a:ln w="28575">
            <a:solidFill>
              <a:srgbClr val="FF0000"/>
            </a:solidFill>
            <a:round/>
            <a:headEnd/>
            <a:tailEnd type="arrow" w="med" len="med"/>
          </a:ln>
        </p:spPr>
      </p:cxnSp>
      <p:pic>
        <p:nvPicPr>
          <p:cNvPr id="34823" name="Picture 7"/>
          <p:cNvPicPr>
            <a:picLocks noChangeAspect="1" noChangeArrowheads="1"/>
          </p:cNvPicPr>
          <p:nvPr/>
        </p:nvPicPr>
        <p:blipFill>
          <a:blip r:embed="rId4" cstate="print"/>
          <a:srcRect/>
          <a:stretch>
            <a:fillRect/>
          </a:stretch>
        </p:blipFill>
        <p:spPr bwMode="auto">
          <a:xfrm>
            <a:off x="6248400" y="4648200"/>
            <a:ext cx="2390775" cy="2060575"/>
          </a:xfrm>
          <a:prstGeom prst="rect">
            <a:avLst/>
          </a:prstGeom>
          <a:noFill/>
          <a:ln w="9525">
            <a:solidFill>
              <a:schemeClr val="tx1"/>
            </a:solidFill>
            <a:miter lim="800000"/>
            <a:headEnd/>
            <a:tailEnd/>
          </a:ln>
        </p:spPr>
      </p:pic>
      <p:sp>
        <p:nvSpPr>
          <p:cNvPr id="9" name="Text Box 8"/>
          <p:cNvSpPr txBox="1">
            <a:spLocks/>
          </p:cNvSpPr>
          <p:nvPr/>
        </p:nvSpPr>
        <p:spPr bwMode="auto">
          <a:xfrm>
            <a:off x="990600" y="6400800"/>
            <a:ext cx="7239000" cy="304800"/>
          </a:xfrm>
          <a:prstGeom prst="rect">
            <a:avLst/>
          </a:prstGeom>
          <a:noFill/>
          <a:ln w="9525">
            <a:noFill/>
            <a:miter lim="800000"/>
            <a:headEnd/>
            <a:tailEnd/>
          </a:ln>
        </p:spPr>
        <p:txBody>
          <a:bodyPr/>
          <a:lstStyle/>
          <a:p>
            <a:pPr fontAlgn="base">
              <a:spcBef>
                <a:spcPts val="600"/>
              </a:spcBef>
              <a:spcAft>
                <a:spcPct val="0"/>
              </a:spcAft>
              <a:defRPr/>
            </a:pPr>
            <a:r>
              <a:rPr lang="en-US" sz="1050" b="1" dirty="0">
                <a:solidFill>
                  <a:srgbClr val="FF0000"/>
                </a:solidFill>
                <a:latin typeface="Bookman Old Style"/>
              </a:rPr>
              <a:t>*</a:t>
            </a:r>
            <a:r>
              <a:rPr lang="en-US" sz="1050" dirty="0">
                <a:solidFill>
                  <a:srgbClr val="FF0000"/>
                </a:solidFill>
                <a:latin typeface="Bookman Old Style"/>
              </a:rPr>
              <a:t> This example is for a Keyboarding 1 course, not a Keyboarding 2 course.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pPr eaLnBrk="1" hangingPunct="1"/>
            <a:r>
              <a:rPr lang="en-US"/>
              <a:t>Typing Technique</a:t>
            </a:r>
          </a:p>
        </p:txBody>
      </p:sp>
      <p:sp>
        <p:nvSpPr>
          <p:cNvPr id="35843" name="Rectangle 3"/>
          <p:cNvSpPr>
            <a:spLocks noGrp="1"/>
          </p:cNvSpPr>
          <p:nvPr>
            <p:ph sz="quarter" idx="4294967295"/>
          </p:nvPr>
        </p:nvSpPr>
        <p:spPr>
          <a:xfrm>
            <a:off x="457200" y="1387475"/>
            <a:ext cx="8229600" cy="4479925"/>
          </a:xfrm>
        </p:spPr>
        <p:txBody>
          <a:bodyPr/>
          <a:lstStyle/>
          <a:p>
            <a:pPr eaLnBrk="1" hangingPunct="1">
              <a:lnSpc>
                <a:spcPct val="90000"/>
              </a:lnSpc>
              <a:buFont typeface="Wingdings"/>
              <a:buChar char="¨"/>
            </a:pPr>
            <a:r>
              <a:rPr lang="en-US"/>
              <a:t>Correct position at the keyboard enables you to type with greater speed and accuracy and with less fatigue. </a:t>
            </a:r>
          </a:p>
          <a:p>
            <a:pPr eaLnBrk="1" hangingPunct="1">
              <a:lnSpc>
                <a:spcPct val="90000"/>
              </a:lnSpc>
              <a:buFont typeface="Wingdings"/>
              <a:buChar char="¨"/>
            </a:pPr>
            <a:r>
              <a:rPr lang="en-US"/>
              <a:t>When typing for a long period, rest your eyes occasionally by looking away from the screen. </a:t>
            </a:r>
          </a:p>
          <a:p>
            <a:pPr eaLnBrk="1" hangingPunct="1">
              <a:lnSpc>
                <a:spcPct val="90000"/>
              </a:lnSpc>
              <a:buFont typeface="Wingdings"/>
              <a:buChar char="¨"/>
            </a:pPr>
            <a:r>
              <a:rPr lang="en-US"/>
              <a:t>Change position, walk around, or stretch when your muscles feel tired. </a:t>
            </a:r>
          </a:p>
          <a:p>
            <a:pPr eaLnBrk="1" hangingPunct="1">
              <a:lnSpc>
                <a:spcPct val="90000"/>
              </a:lnSpc>
              <a:buFont typeface="Wingdings"/>
              <a:buChar char="¨"/>
            </a:pPr>
            <a:r>
              <a:rPr lang="en-US"/>
              <a:t>Making such movements and adjustments may help prevent your body from becoming too tired. In addition, long-term bodily damage, such as carpal tunnel syndrome, can be prevented.</a:t>
            </a:r>
          </a:p>
        </p:txBody>
      </p:sp>
      <p:sp>
        <p:nvSpPr>
          <p:cNvPr id="35844"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pPr eaLnBrk="1" hangingPunct="1"/>
            <a:r>
              <a:rPr lang="en-US"/>
              <a:t>Correct Position</a:t>
            </a:r>
          </a:p>
        </p:txBody>
      </p:sp>
      <p:pic>
        <p:nvPicPr>
          <p:cNvPr id="36867" name="Picture 8"/>
          <p:cNvPicPr>
            <a:picLocks noChangeAspect="1" noChangeArrowheads="1"/>
          </p:cNvPicPr>
          <p:nvPr/>
        </p:nvPicPr>
        <p:blipFill>
          <a:blip r:embed="rId2" cstate="print"/>
          <a:srcRect/>
          <a:stretch>
            <a:fillRect/>
          </a:stretch>
        </p:blipFill>
        <p:spPr bwMode="auto">
          <a:xfrm>
            <a:off x="514350" y="1295400"/>
            <a:ext cx="5581650" cy="4162425"/>
          </a:xfrm>
          <a:prstGeom prst="rect">
            <a:avLst/>
          </a:prstGeom>
          <a:noFill/>
        </p:spPr>
      </p:pic>
      <p:sp>
        <p:nvSpPr>
          <p:cNvPr id="7" name="Text Box 4"/>
          <p:cNvSpPr txBox="1">
            <a:spLocks noChangeArrowheads="1"/>
          </p:cNvSpPr>
          <p:nvPr/>
        </p:nvSpPr>
        <p:spPr bwMode="auto">
          <a:xfrm>
            <a:off x="6705600" y="1447800"/>
            <a:ext cx="1512888" cy="16319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fontAlgn="base">
              <a:spcBef>
                <a:spcPct val="0"/>
              </a:spcBef>
              <a:spcAft>
                <a:spcPct val="0"/>
              </a:spcAft>
              <a:defRPr/>
            </a:pPr>
            <a:r>
              <a:rPr lang="en-US" sz="2000" dirty="0">
                <a:latin typeface="Tw Cen MT"/>
              </a:rPr>
              <a:t>Type by touch with fingertips, </a:t>
            </a:r>
            <a:r>
              <a:rPr lang="en-US" sz="2000" i="1" dirty="0">
                <a:latin typeface="Tw Cen MT"/>
              </a:rPr>
              <a:t>not</a:t>
            </a:r>
            <a:r>
              <a:rPr lang="en-US" sz="2000" dirty="0">
                <a:latin typeface="Tw Cen MT"/>
              </a:rPr>
              <a:t> fingernails.</a:t>
            </a:r>
          </a:p>
        </p:txBody>
      </p:sp>
      <p:sp>
        <p:nvSpPr>
          <p:cNvPr id="9" name="Text Box 5"/>
          <p:cNvSpPr txBox="1">
            <a:spLocks noChangeArrowheads="1"/>
          </p:cNvSpPr>
          <p:nvPr/>
        </p:nvSpPr>
        <p:spPr bwMode="auto">
          <a:xfrm>
            <a:off x="6553200" y="3276600"/>
            <a:ext cx="1838325" cy="22479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fontAlgn="base">
              <a:spcBef>
                <a:spcPct val="0"/>
              </a:spcBef>
              <a:spcAft>
                <a:spcPct val="0"/>
              </a:spcAft>
              <a:defRPr/>
            </a:pPr>
            <a:r>
              <a:rPr lang="en-US" sz="2000" dirty="0">
                <a:latin typeface="Tw Cen MT"/>
              </a:rPr>
              <a:t>When you can “feel” the raised bars on the “F” and “J” keys, you know you’re on home row.</a:t>
            </a:r>
          </a:p>
        </p:txBody>
      </p:sp>
      <p:sp>
        <p:nvSpPr>
          <p:cNvPr id="36870" name="Text Box 6"/>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22</a:t>
            </a:r>
          </a:p>
        </p:txBody>
      </p:sp>
      <p:sp>
        <p:nvSpPr>
          <p:cNvPr id="11" name="Text Box 7"/>
          <p:cNvSpPr txBox="1">
            <a:spLocks noChangeArrowheads="1"/>
          </p:cNvSpPr>
          <p:nvPr/>
        </p:nvSpPr>
        <p:spPr bwMode="auto">
          <a:xfrm>
            <a:off x="1219200" y="5526088"/>
            <a:ext cx="4191000" cy="6461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fontAlgn="base">
              <a:lnSpc>
                <a:spcPct val="90000"/>
              </a:lnSpc>
              <a:spcBef>
                <a:spcPts val="600"/>
              </a:spcBef>
              <a:spcAft>
                <a:spcPts val="1000"/>
              </a:spcAft>
              <a:defRPr/>
            </a:pPr>
            <a:r>
              <a:rPr lang="en-US" sz="2000" dirty="0"/>
              <a:t>See page xxix in your textbook for tension-reducing exercises.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pPr eaLnBrk="1" hangingPunct="1"/>
            <a:r>
              <a:rPr lang="en-US"/>
              <a:t>Workstation</a:t>
            </a:r>
          </a:p>
        </p:txBody>
      </p:sp>
      <p:sp>
        <p:nvSpPr>
          <p:cNvPr id="37891" name="Rectangle 3"/>
          <p:cNvSpPr>
            <a:spLocks noGrp="1"/>
          </p:cNvSpPr>
          <p:nvPr>
            <p:ph sz="quarter" idx="4294967295"/>
          </p:nvPr>
        </p:nvSpPr>
        <p:spPr>
          <a:xfrm>
            <a:off x="457200" y="2362200"/>
            <a:ext cx="8229600" cy="3886200"/>
          </a:xfrm>
        </p:spPr>
        <p:txBody>
          <a:bodyPr/>
          <a:lstStyle/>
          <a:p>
            <a:pPr eaLnBrk="1" hangingPunct="1">
              <a:lnSpc>
                <a:spcPct val="80000"/>
              </a:lnSpc>
              <a:buFont typeface="Wingdings"/>
              <a:buChar char="¨"/>
            </a:pPr>
            <a:r>
              <a:rPr lang="en-US" sz="2400"/>
              <a:t>Position your chair so that your upper and lower legs form a greater-than-90-degree angle and your lower back is supported, with your knees slightly lower than your hips.</a:t>
            </a:r>
          </a:p>
          <a:p>
            <a:pPr eaLnBrk="1" hangingPunct="1">
              <a:lnSpc>
                <a:spcPct val="80000"/>
              </a:lnSpc>
              <a:buFont typeface="Wingdings"/>
              <a:buChar char="¨"/>
            </a:pPr>
            <a:r>
              <a:rPr lang="en-US" sz="2400"/>
              <a:t>Position your text on either side of the monitor as close to the monitor vertically and horizontally as possible.</a:t>
            </a:r>
          </a:p>
          <a:p>
            <a:pPr eaLnBrk="1" hangingPunct="1">
              <a:lnSpc>
                <a:spcPct val="80000"/>
              </a:lnSpc>
              <a:buFont typeface="Wingdings"/>
              <a:buChar char="¨"/>
            </a:pPr>
            <a:r>
              <a:rPr lang="en-US" sz="2400"/>
              <a:t>Position the mouse on a pad next to and at the same height as your keyboard.</a:t>
            </a:r>
          </a:p>
          <a:p>
            <a:pPr eaLnBrk="1" hangingPunct="1">
              <a:lnSpc>
                <a:spcPct val="80000"/>
              </a:lnSpc>
              <a:buFont typeface="Wingdings"/>
              <a:buChar char="¨"/>
            </a:pPr>
            <a:r>
              <a:rPr lang="en-US" sz="2400"/>
              <a:t>Tilt the top of the monitor slightly away from you and slightly farther than an arm’s length from you.</a:t>
            </a:r>
          </a:p>
          <a:p>
            <a:pPr eaLnBrk="1" hangingPunct="1">
              <a:lnSpc>
                <a:spcPct val="80000"/>
              </a:lnSpc>
              <a:buFont typeface="Wingdings 3"/>
              <a:buChar char="}"/>
            </a:pPr>
            <a:endParaRPr lang="en-US" sz="2400"/>
          </a:p>
        </p:txBody>
      </p:sp>
      <p:sp>
        <p:nvSpPr>
          <p:cNvPr id="37892"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23</a:t>
            </a:r>
          </a:p>
        </p:txBody>
      </p:sp>
      <p:sp>
        <p:nvSpPr>
          <p:cNvPr id="7" name="Text Box 5"/>
          <p:cNvSpPr txBox="1">
            <a:spLocks noChangeArrowheads="1"/>
          </p:cNvSpPr>
          <p:nvPr/>
        </p:nvSpPr>
        <p:spPr bwMode="auto">
          <a:xfrm>
            <a:off x="533400" y="1524000"/>
            <a:ext cx="6400800" cy="461963"/>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a:spAutoFit/>
          </a:bodyPr>
          <a:lstStyle/>
          <a:p>
            <a:pPr fontAlgn="base">
              <a:spcBef>
                <a:spcPct val="0"/>
              </a:spcBef>
              <a:spcAft>
                <a:spcPct val="0"/>
              </a:spcAft>
              <a:defRPr/>
            </a:pPr>
            <a:r>
              <a:rPr lang="en-US" sz="2400" dirty="0">
                <a:latin typeface="Tw Cen MT"/>
              </a:rPr>
              <a:t>If possible, adjust your workstation as follows: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pPr eaLnBrk="1" hangingPunct="1"/>
            <a:r>
              <a:rPr lang="en-US"/>
              <a:t>Position at the Keyboard</a:t>
            </a:r>
          </a:p>
        </p:txBody>
      </p:sp>
      <p:sp>
        <p:nvSpPr>
          <p:cNvPr id="38915" name="Rectangle 3"/>
          <p:cNvSpPr>
            <a:spLocks noGrp="1"/>
          </p:cNvSpPr>
          <p:nvPr>
            <p:ph sz="quarter" idx="4294967295"/>
          </p:nvPr>
        </p:nvSpPr>
        <p:spPr>
          <a:xfrm>
            <a:off x="457200" y="1387475"/>
            <a:ext cx="8229600" cy="4937125"/>
          </a:xfrm>
        </p:spPr>
        <p:txBody>
          <a:bodyPr/>
          <a:lstStyle/>
          <a:p>
            <a:pPr eaLnBrk="1" hangingPunct="1">
              <a:lnSpc>
                <a:spcPct val="90000"/>
              </a:lnSpc>
              <a:buFont typeface="Wingdings"/>
              <a:buChar char="¨"/>
            </a:pPr>
            <a:r>
              <a:rPr lang="en-US" sz="2400"/>
              <a:t>Center your body in front of the keyboard.</a:t>
            </a:r>
          </a:p>
          <a:p>
            <a:pPr eaLnBrk="1" hangingPunct="1">
              <a:lnSpc>
                <a:spcPct val="90000"/>
              </a:lnSpc>
              <a:buFont typeface="Wingdings"/>
              <a:buChar char="¨"/>
            </a:pPr>
            <a:r>
              <a:rPr lang="en-US" sz="2400"/>
              <a:t>Sit slightly reclined, with your lower back touching the back of the chair and your feet flat on the floor.</a:t>
            </a:r>
          </a:p>
          <a:p>
            <a:pPr eaLnBrk="1" hangingPunct="1">
              <a:lnSpc>
                <a:spcPct val="90000"/>
              </a:lnSpc>
              <a:buFont typeface="Wingdings"/>
              <a:buChar char="¨"/>
            </a:pPr>
            <a:r>
              <a:rPr lang="en-US" sz="2400"/>
              <a:t>Keep your elbows close to your body in a relaxed position.</a:t>
            </a:r>
          </a:p>
          <a:p>
            <a:pPr eaLnBrk="1" hangingPunct="1">
              <a:lnSpc>
                <a:spcPct val="90000"/>
              </a:lnSpc>
              <a:buFont typeface="Wingdings"/>
              <a:buChar char="¨"/>
            </a:pPr>
            <a:r>
              <a:rPr lang="en-US" sz="2400"/>
              <a:t>Curve your fingers naturally over the home-row position, with the back of your hands at the same angle as the keyboard.</a:t>
            </a:r>
          </a:p>
          <a:p>
            <a:pPr eaLnBrk="1" hangingPunct="1">
              <a:lnSpc>
                <a:spcPct val="90000"/>
              </a:lnSpc>
              <a:buFont typeface="Wingdings"/>
              <a:buChar char="¨"/>
            </a:pPr>
            <a:r>
              <a:rPr lang="en-US" sz="2400"/>
              <a:t>Move the mouse with your whole arm—not just your wrist.</a:t>
            </a:r>
          </a:p>
          <a:p>
            <a:pPr eaLnBrk="1" hangingPunct="1">
              <a:lnSpc>
                <a:spcPct val="90000"/>
              </a:lnSpc>
              <a:buFont typeface="Wingdings 3"/>
              <a:buChar char="}"/>
            </a:pPr>
            <a:endParaRPr lang="en-US"/>
          </a:p>
        </p:txBody>
      </p:sp>
      <p:sp>
        <p:nvSpPr>
          <p:cNvPr id="38916"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pPr eaLnBrk="1" hangingPunct="1"/>
            <a:r>
              <a:rPr lang="en-US"/>
              <a:t>Keystroking</a:t>
            </a:r>
          </a:p>
        </p:txBody>
      </p:sp>
      <p:sp>
        <p:nvSpPr>
          <p:cNvPr id="39939" name="Rectangle 3"/>
          <p:cNvSpPr>
            <a:spLocks noGrp="1"/>
          </p:cNvSpPr>
          <p:nvPr>
            <p:ph sz="quarter" idx="4294967295"/>
          </p:nvPr>
        </p:nvSpPr>
        <p:spPr>
          <a:xfrm>
            <a:off x="457200" y="1311275"/>
            <a:ext cx="8229600" cy="3870325"/>
          </a:xfrm>
        </p:spPr>
        <p:txBody>
          <a:bodyPr/>
          <a:lstStyle/>
          <a:p>
            <a:pPr eaLnBrk="1" hangingPunct="1">
              <a:buFont typeface="Wingdings"/>
              <a:buChar char="¨"/>
            </a:pPr>
            <a:r>
              <a:rPr lang="en-US" sz="2400"/>
              <a:t>Operate all keys by touch, using the correct fingers.</a:t>
            </a:r>
          </a:p>
          <a:p>
            <a:pPr eaLnBrk="1" hangingPunct="1">
              <a:buFont typeface="Wingdings"/>
              <a:buChar char="¨"/>
            </a:pPr>
            <a:r>
              <a:rPr lang="en-US" sz="2400"/>
              <a:t>Keep your eyes on the copy most of the time while typing.</a:t>
            </a:r>
          </a:p>
          <a:p>
            <a:pPr eaLnBrk="1" hangingPunct="1">
              <a:buFont typeface="Wingdings"/>
              <a:buChar char="¨"/>
            </a:pPr>
            <a:r>
              <a:rPr lang="en-US" sz="2400"/>
              <a:t>Keep your forearms at a slight downward slant and raise your hands slightly when typing so that your wrists do not touch the keyboard.</a:t>
            </a:r>
          </a:p>
          <a:p>
            <a:pPr eaLnBrk="1" hangingPunct="1">
              <a:buFont typeface="Wingdings"/>
              <a:buChar char="¨"/>
            </a:pPr>
            <a:r>
              <a:rPr lang="en-US" sz="2400"/>
              <a:t>Make quick, light strokes, returning your fingers immediately to the home-row position or moving to the next position after each stroke.</a:t>
            </a:r>
          </a:p>
        </p:txBody>
      </p:sp>
      <p:sp>
        <p:nvSpPr>
          <p:cNvPr id="39940"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pPr eaLnBrk="1" hangingPunct="1"/>
            <a:r>
              <a:rPr lang="en-US"/>
              <a:t>Technique Check</a:t>
            </a:r>
          </a:p>
        </p:txBody>
      </p:sp>
      <p:sp>
        <p:nvSpPr>
          <p:cNvPr id="40963" name="Rectangle 3"/>
          <p:cNvSpPr>
            <a:spLocks noGrp="1"/>
          </p:cNvSpPr>
          <p:nvPr>
            <p:ph sz="quarter" idx="4294967295"/>
          </p:nvPr>
        </p:nvSpPr>
        <p:spPr>
          <a:xfrm>
            <a:off x="457200" y="1295400"/>
            <a:ext cx="3657600" cy="4800600"/>
          </a:xfrm>
        </p:spPr>
        <p:txBody>
          <a:bodyPr/>
          <a:lstStyle/>
          <a:p>
            <a:pPr eaLnBrk="1" hangingPunct="1">
              <a:buFont typeface="Wingdings"/>
              <a:buChar char="¨"/>
            </a:pPr>
            <a:r>
              <a:rPr lang="en-US" sz="2400"/>
              <a:t>In </a:t>
            </a:r>
            <a:r>
              <a:rPr lang="en-US" sz="2400">
                <a:hlinkClick r:id="rId2"/>
              </a:rPr>
              <a:t>Week 3</a:t>
            </a:r>
            <a:r>
              <a:rPr lang="en-US" sz="2400"/>
              <a:t>, you will be responsible for passing a </a:t>
            </a:r>
            <a:r>
              <a:rPr lang="en-US" sz="2400">
                <a:hlinkClick r:id="rId3"/>
              </a:rPr>
              <a:t>Technique Check</a:t>
            </a:r>
            <a:r>
              <a:rPr lang="en-US" sz="2400"/>
              <a:t>. </a:t>
            </a:r>
          </a:p>
          <a:p>
            <a:pPr eaLnBrk="1" hangingPunct="1">
              <a:buFont typeface="Wingdings"/>
              <a:buChar char="¨"/>
            </a:pPr>
            <a:r>
              <a:rPr lang="en-US" sz="2400"/>
              <a:t>See “</a:t>
            </a:r>
            <a:r>
              <a:rPr lang="en-US" sz="2400">
                <a:hlinkClick r:id="rId4"/>
              </a:rPr>
              <a:t>Orientation to Technique Checks &amp; MAP+</a:t>
            </a:r>
            <a:r>
              <a:rPr lang="en-US" sz="2400"/>
              <a:t>” for details.</a:t>
            </a:r>
          </a:p>
        </p:txBody>
      </p:sp>
      <p:sp>
        <p:nvSpPr>
          <p:cNvPr id="40964"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26</a:t>
            </a:r>
          </a:p>
        </p:txBody>
      </p:sp>
      <p:pic>
        <p:nvPicPr>
          <p:cNvPr id="40965" name="Picture 5"/>
          <p:cNvPicPr>
            <a:picLocks noChangeAspect="1" noChangeArrowheads="1"/>
          </p:cNvPicPr>
          <p:nvPr/>
        </p:nvPicPr>
        <p:blipFill>
          <a:blip r:embed="rId5" cstate="print"/>
          <a:srcRect/>
          <a:stretch>
            <a:fillRect/>
          </a:stretch>
        </p:blipFill>
        <p:spPr bwMode="auto">
          <a:xfrm>
            <a:off x="4419600" y="1295400"/>
            <a:ext cx="4241800" cy="4800600"/>
          </a:xfrm>
          <a:prstGeom prst="rect">
            <a:avLst/>
          </a:prstGeom>
          <a:noFill/>
          <a:ln w="9525">
            <a:solidFill>
              <a:schemeClr val="tx1"/>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pPr eaLnBrk="1" hangingPunct="1"/>
            <a:r>
              <a:rPr lang="en-US"/>
              <a:t>Assessment</a:t>
            </a:r>
          </a:p>
        </p:txBody>
      </p:sp>
      <p:sp>
        <p:nvSpPr>
          <p:cNvPr id="41987" name="Rectangle 3"/>
          <p:cNvSpPr>
            <a:spLocks noGrp="1"/>
          </p:cNvSpPr>
          <p:nvPr>
            <p:ph sz="quarter" idx="4294967295"/>
          </p:nvPr>
        </p:nvSpPr>
        <p:spPr>
          <a:xfrm>
            <a:off x="457200" y="1219200"/>
            <a:ext cx="8229600" cy="457200"/>
          </a:xfrm>
        </p:spPr>
        <p:txBody>
          <a:bodyPr/>
          <a:lstStyle/>
          <a:p>
            <a:pPr eaLnBrk="1" hangingPunct="1">
              <a:buFont typeface="Wingdings 3"/>
              <a:buChar char="}"/>
            </a:pPr>
            <a:r>
              <a:rPr lang="en-US" sz="2400"/>
              <a:t>See the </a:t>
            </a:r>
            <a:r>
              <a:rPr lang="en-US" sz="2400">
                <a:hlinkClick r:id="rId2"/>
              </a:rPr>
              <a:t>Course Outline</a:t>
            </a:r>
            <a:r>
              <a:rPr lang="en-US" sz="2400"/>
              <a:t> for details on assessment.</a:t>
            </a:r>
          </a:p>
        </p:txBody>
      </p:sp>
      <p:sp>
        <p:nvSpPr>
          <p:cNvPr id="41988"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27</a:t>
            </a:r>
          </a:p>
        </p:txBody>
      </p:sp>
      <p:pic>
        <p:nvPicPr>
          <p:cNvPr id="41989" name="Picture 7"/>
          <p:cNvPicPr>
            <a:picLocks noChangeAspect="1" noChangeArrowheads="1"/>
          </p:cNvPicPr>
          <p:nvPr/>
        </p:nvPicPr>
        <p:blipFill>
          <a:blip r:embed="rId3" cstate="print"/>
          <a:srcRect/>
          <a:stretch>
            <a:fillRect/>
          </a:stretch>
        </p:blipFill>
        <p:spPr bwMode="auto">
          <a:xfrm>
            <a:off x="457200" y="1828800"/>
            <a:ext cx="8104188" cy="3048000"/>
          </a:xfrm>
          <a:prstGeom prst="rect">
            <a:avLst/>
          </a:prstGeom>
          <a:noFill/>
          <a:ln w="9525">
            <a:solidFill>
              <a:schemeClr val="tx1"/>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pPr eaLnBrk="1" hangingPunct="1"/>
            <a:r>
              <a:rPr lang="en-US"/>
              <a:t>Assessment Weights and Categories</a:t>
            </a:r>
          </a:p>
        </p:txBody>
      </p:sp>
      <p:sp>
        <p:nvSpPr>
          <p:cNvPr id="43011" name="Text Box 3"/>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28</a:t>
            </a:r>
          </a:p>
        </p:txBody>
      </p:sp>
      <p:graphicFrame>
        <p:nvGraphicFramePr>
          <p:cNvPr id="7" name="Table 6"/>
          <p:cNvGraphicFramePr>
            <a:graphicFrameLocks noGrp="1"/>
          </p:cNvGraphicFramePr>
          <p:nvPr/>
        </p:nvGraphicFramePr>
        <p:xfrm>
          <a:off x="304800" y="1371600"/>
          <a:ext cx="8305800" cy="4892674"/>
        </p:xfrm>
        <a:graphic>
          <a:graphicData uri="http://schemas.openxmlformats.org/drawingml/2006/table">
            <a:tbl>
              <a:tblPr/>
              <a:tblGrid>
                <a:gridCol w="1643033"/>
                <a:gridCol w="6662767"/>
              </a:tblGrid>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40%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5-Minute Timed Writing, 5-Error Limit (by touch)</a:t>
                      </a:r>
                      <a:endParaRPr kumimoji="0" lang="en-US" sz="2000" b="0" i="0" u="none" strike="noStrike" cap="none" normalizeH="0" baseline="0" dirty="0" smtClean="0">
                        <a:ln>
                          <a:noFill/>
                        </a:ln>
                        <a:solidFill>
                          <a:schemeClr val="tx2"/>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r>
              <a:tr h="132556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63000"/>
                        <a:buFont typeface="Arial" charset="0"/>
                        <a:buChar char="•"/>
                        <a:tabLst>
                          <a:tab pos="457200" algn="l"/>
                        </a:tabLst>
                      </a:pPr>
                      <a:r>
                        <a:rPr kumimoji="0" lang="en-US" sz="1600" b="0" i="0" u="none" strike="noStrike" cap="none" normalizeH="0" baseline="0" dirty="0" smtClean="0">
                          <a:ln>
                            <a:noFill/>
                          </a:ln>
                          <a:solidFill>
                            <a:schemeClr val="tx1"/>
                          </a:solidFill>
                          <a:effectLst/>
                          <a:latin typeface="Gill Sans MT"/>
                          <a:ea typeface="Calibri"/>
                          <a:cs typeface="Arial" charset="0"/>
                        </a:rPr>
                        <a:t>A = 55+ wpm</a:t>
                      </a:r>
                      <a:endParaRPr kumimoji="0" lang="en-US" sz="1800" b="0" i="0" u="none" strike="noStrike" cap="none" normalizeH="0" baseline="0" dirty="0" smtClean="0">
                        <a:ln>
                          <a:noFill/>
                        </a:ln>
                        <a:solidFill>
                          <a:schemeClr val="tx1"/>
                        </a:solidFill>
                        <a:effectLst/>
                        <a:latin typeface="Gill Sans MT"/>
                        <a:ea typeface="Calibri"/>
                        <a:cs typeface="Times New Roman"/>
                      </a:endParaRPr>
                    </a:p>
                    <a:p>
                      <a:pPr marL="342900" marR="0" lvl="0" indent="-342900" algn="l" defTabSz="914400" rtl="0" eaLnBrk="1" fontAlgn="base" latinLnBrk="0" hangingPunct="1">
                        <a:lnSpc>
                          <a:spcPct val="100000"/>
                        </a:lnSpc>
                        <a:spcBef>
                          <a:spcPct val="0"/>
                        </a:spcBef>
                        <a:spcAft>
                          <a:spcPct val="0"/>
                        </a:spcAft>
                        <a:buClrTx/>
                        <a:buSzPct val="63000"/>
                        <a:buFont typeface="Arial" charset="0"/>
                        <a:buChar char="•"/>
                        <a:tabLst>
                          <a:tab pos="457200" algn="l"/>
                        </a:tabLst>
                      </a:pPr>
                      <a:r>
                        <a:rPr kumimoji="0" lang="en-US" sz="1600" b="0" i="0" u="none" strike="noStrike" cap="none" normalizeH="0" baseline="0" dirty="0" smtClean="0">
                          <a:ln>
                            <a:noFill/>
                          </a:ln>
                          <a:solidFill>
                            <a:schemeClr val="tx1"/>
                          </a:solidFill>
                          <a:effectLst/>
                          <a:latin typeface="Gill Sans MT"/>
                          <a:ea typeface="Calibri"/>
                          <a:cs typeface="Arial" charset="0"/>
                        </a:rPr>
                        <a:t>B = 51-54</a:t>
                      </a:r>
                      <a:endParaRPr kumimoji="0" lang="en-US" sz="1800" b="0" i="0" u="none" strike="noStrike" cap="none" normalizeH="0" baseline="0" dirty="0" smtClean="0">
                        <a:ln>
                          <a:noFill/>
                        </a:ln>
                        <a:solidFill>
                          <a:schemeClr val="tx1"/>
                        </a:solidFill>
                        <a:effectLst/>
                        <a:latin typeface="Gill Sans MT"/>
                        <a:ea typeface="Calibri"/>
                        <a:cs typeface="Times New Roman"/>
                      </a:endParaRPr>
                    </a:p>
                    <a:p>
                      <a:pPr marL="342900" marR="0" lvl="0" indent="-342900" algn="l" defTabSz="914400" rtl="0" eaLnBrk="1" fontAlgn="base" latinLnBrk="0" hangingPunct="1">
                        <a:lnSpc>
                          <a:spcPct val="100000"/>
                        </a:lnSpc>
                        <a:spcBef>
                          <a:spcPct val="0"/>
                        </a:spcBef>
                        <a:spcAft>
                          <a:spcPct val="0"/>
                        </a:spcAft>
                        <a:buClrTx/>
                        <a:buSzPct val="63000"/>
                        <a:buFont typeface="Arial" charset="0"/>
                        <a:buChar char="•"/>
                        <a:tabLst>
                          <a:tab pos="457200" algn="l"/>
                        </a:tabLst>
                      </a:pPr>
                      <a:r>
                        <a:rPr kumimoji="0" lang="en-US" sz="1600" b="0" i="0" u="none" strike="noStrike" cap="none" normalizeH="0" baseline="0" dirty="0" smtClean="0">
                          <a:ln>
                            <a:noFill/>
                          </a:ln>
                          <a:solidFill>
                            <a:schemeClr val="tx1"/>
                          </a:solidFill>
                          <a:effectLst/>
                          <a:latin typeface="Gill Sans MT"/>
                          <a:ea typeface="Calibri"/>
                          <a:cs typeface="Arial" charset="0"/>
                        </a:rPr>
                        <a:t>C = 47-50</a:t>
                      </a:r>
                      <a:endParaRPr kumimoji="0" lang="en-US" sz="1800" b="0" i="0" u="none" strike="noStrike" cap="none" normalizeH="0" baseline="0" dirty="0" smtClean="0">
                        <a:ln>
                          <a:noFill/>
                        </a:ln>
                        <a:solidFill>
                          <a:schemeClr val="tx1"/>
                        </a:solidFill>
                        <a:effectLst/>
                        <a:latin typeface="Gill Sans MT"/>
                        <a:ea typeface="Calibri"/>
                        <a:cs typeface="Times New Roman"/>
                      </a:endParaRPr>
                    </a:p>
                    <a:p>
                      <a:pPr marL="342900" marR="0" lvl="0" indent="-342900" algn="l" defTabSz="914400" rtl="0" eaLnBrk="1" fontAlgn="base" latinLnBrk="0" hangingPunct="1">
                        <a:lnSpc>
                          <a:spcPct val="100000"/>
                        </a:lnSpc>
                        <a:spcBef>
                          <a:spcPct val="0"/>
                        </a:spcBef>
                        <a:spcAft>
                          <a:spcPct val="0"/>
                        </a:spcAft>
                        <a:buClrTx/>
                        <a:buSzPct val="63000"/>
                        <a:buFont typeface="Arial" charset="0"/>
                        <a:buChar char="•"/>
                        <a:tabLst>
                          <a:tab pos="457200" algn="l"/>
                        </a:tabLst>
                      </a:pPr>
                      <a:r>
                        <a:rPr kumimoji="0" lang="en-US" sz="1600" b="0" i="0" u="none" strike="noStrike" cap="none" normalizeH="0" baseline="0" dirty="0" smtClean="0">
                          <a:ln>
                            <a:noFill/>
                          </a:ln>
                          <a:solidFill>
                            <a:schemeClr val="tx1"/>
                          </a:solidFill>
                          <a:effectLst/>
                          <a:latin typeface="Gill Sans MT"/>
                          <a:ea typeface="Calibri"/>
                          <a:cs typeface="Arial" charset="0"/>
                        </a:rPr>
                        <a:t>D = 43-46</a:t>
                      </a:r>
                      <a:endParaRPr kumimoji="0" lang="en-US" sz="1800" b="0" i="0" u="none" strike="noStrike" cap="none" normalizeH="0" baseline="0" dirty="0" smtClean="0">
                        <a:ln>
                          <a:noFill/>
                        </a:ln>
                        <a:solidFill>
                          <a:schemeClr val="tx1"/>
                        </a:solidFill>
                        <a:effectLst/>
                        <a:latin typeface="Gill Sans MT"/>
                        <a:ea typeface="Calibri"/>
                        <a:cs typeface="Times New Roman"/>
                      </a:endParaRPr>
                    </a:p>
                    <a:p>
                      <a:pPr marL="342900" marR="0" lvl="0" indent="-342900" algn="l" defTabSz="914400" rtl="0" eaLnBrk="1" fontAlgn="base" latinLnBrk="0" hangingPunct="1">
                        <a:lnSpc>
                          <a:spcPct val="100000"/>
                        </a:lnSpc>
                        <a:spcBef>
                          <a:spcPct val="0"/>
                        </a:spcBef>
                        <a:spcAft>
                          <a:spcPts val="600"/>
                        </a:spcAft>
                        <a:buClrTx/>
                        <a:buSzPct val="63000"/>
                        <a:buFont typeface="Arial" charset="0"/>
                        <a:buChar char="•"/>
                        <a:tabLst>
                          <a:tab pos="457200" algn="l"/>
                        </a:tabLst>
                      </a:pPr>
                      <a:r>
                        <a:rPr kumimoji="0" lang="en-US" sz="1600" b="0" i="0" u="none" strike="noStrike" cap="none" normalizeH="0" baseline="0" dirty="0" smtClean="0">
                          <a:ln>
                            <a:noFill/>
                          </a:ln>
                          <a:solidFill>
                            <a:schemeClr val="tx1"/>
                          </a:solidFill>
                          <a:effectLst/>
                          <a:latin typeface="Gill Sans MT"/>
                          <a:ea typeface="Calibri"/>
                          <a:cs typeface="Arial" charset="0"/>
                        </a:rPr>
                        <a:t>F = 42 or below</a:t>
                      </a:r>
                      <a:endParaRPr kumimoji="0" lang="en-US" sz="1800" b="0" i="0" u="none" strike="noStrike" cap="none" normalizeH="0" baseline="0" dirty="0" smtClean="0">
                        <a:ln>
                          <a:noFill/>
                        </a:ln>
                        <a:solidFill>
                          <a:schemeClr val="tx1"/>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r>
              <a:tr h="381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a:ea typeface="Calibri"/>
                          <a:cs typeface="Arial" charset="0"/>
                        </a:rPr>
                        <a:t> </a:t>
                      </a:r>
                      <a:r>
                        <a:rPr kumimoji="0" lang="en-US" sz="1800" b="0" i="0" u="none" strike="noStrike" cap="none" normalizeH="0" baseline="0" dirty="0" smtClean="0">
                          <a:ln>
                            <a:noFill/>
                          </a:ln>
                          <a:solidFill>
                            <a:schemeClr val="tx2"/>
                          </a:solidFill>
                          <a:effectLst/>
                          <a:latin typeface="Gill Sans MT"/>
                          <a:ea typeface="Calibri"/>
                          <a:cs typeface="Arial" charset="0"/>
                        </a:rPr>
                        <a:t>30%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hlinkClick r:id="rId2"/>
                        </a:rPr>
                        <a:t>Document Processing Tests</a:t>
                      </a:r>
                      <a:endParaRPr kumimoji="0" lang="en-US" sz="1800" b="0" i="0" u="none" strike="noStrike" cap="none" normalizeH="0" baseline="0" dirty="0" smtClean="0">
                        <a:ln>
                          <a:noFill/>
                        </a:ln>
                        <a:solidFill>
                          <a:schemeClr val="tx2"/>
                        </a:solidFill>
                        <a:effectLst/>
                        <a:latin typeface="Gill Sans MT"/>
                        <a:ea typeface="Calibri"/>
                        <a:cs typeface="Arial" charset="0"/>
                      </a:endParaRPr>
                    </a:p>
                  </a:txBody>
                  <a:tcPr marL="68580" marR="68580" marT="0" marB="0" horzOverflow="overflow">
                    <a:lnL>
                      <a:noFill/>
                    </a:lnL>
                    <a:lnR>
                      <a:noFill/>
                    </a:lnR>
                    <a:lnT>
                      <a:noFill/>
                    </a:lnT>
                    <a:lnB>
                      <a:noFill/>
                    </a:lnB>
                    <a:lnTlToBr>
                      <a:noFill/>
                    </a:lnTlToBr>
                    <a:lnBlToTr>
                      <a:noFill/>
                    </a:lnBlToTr>
                    <a:noFill/>
                  </a:tcPr>
                </a:tc>
              </a:tr>
              <a:tr h="381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hlinkClick r:id="rId2"/>
                        </a:rPr>
                        <a:t>Practice Document Processing Tests</a:t>
                      </a:r>
                      <a:endParaRPr kumimoji="0" lang="en-US" sz="1800" b="0" i="0" u="none" strike="noStrike" cap="none" normalizeH="0" baseline="0" dirty="0" smtClean="0">
                        <a:ln>
                          <a:noFill/>
                        </a:ln>
                        <a:solidFill>
                          <a:schemeClr val="tx2"/>
                        </a:solidFill>
                        <a:effectLst/>
                        <a:latin typeface="Gill Sans MT"/>
                        <a:ea typeface="Calibri"/>
                        <a:cs typeface="Arial" charset="0"/>
                      </a:endParaRPr>
                    </a:p>
                  </a:txBody>
                  <a:tcPr marL="68580" marR="68580" marT="0" marB="0" horzOverflow="overflow">
                    <a:lnL>
                      <a:noFill/>
                    </a:lnL>
                    <a:lnR>
                      <a:noFill/>
                    </a:lnR>
                    <a:lnT>
                      <a:noFill/>
                    </a:lnT>
                    <a:lnB>
                      <a:noFill/>
                    </a:lnB>
                    <a:lnTlToBr>
                      <a:noFill/>
                    </a:lnTlToBr>
                    <a:lnBlToTr>
                      <a:noFill/>
                    </a:lnBlToTr>
                    <a:noFill/>
                  </a:tcPr>
                </a:tc>
              </a:tr>
              <a:tr h="10969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Document Processing Jobs: </a:t>
                      </a:r>
                      <a:r>
                        <a:rPr kumimoji="0" lang="en-US" sz="1600" b="0" i="0" u="none" strike="noStrike" cap="none" normalizeH="0" baseline="0" dirty="0" smtClean="0">
                          <a:ln>
                            <a:noFill/>
                          </a:ln>
                          <a:solidFill>
                            <a:schemeClr val="tx1"/>
                          </a:solidFill>
                          <a:effectLst/>
                          <a:latin typeface="Gill Sans MT"/>
                          <a:ea typeface="Calibri"/>
                          <a:cs typeface="Arial" charset="0"/>
                        </a:rPr>
                        <a:t>All jobs must be mailable (error free) to earn a grade of A. For jobs that include errors (keystroking or formatting), the severity of the error will be considered when assigning a grade.</a:t>
                      </a:r>
                      <a:endParaRPr kumimoji="0" lang="en-US" sz="2000" b="0" i="0" u="none" strike="noStrike" cap="none" normalizeH="0" baseline="0" dirty="0" smtClean="0">
                        <a:ln>
                          <a:noFill/>
                        </a:ln>
                        <a:solidFill>
                          <a:schemeClr val="tx1"/>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r>
              <a:tr h="35115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hlinkClick r:id="rId3"/>
                        </a:rPr>
                        <a:t>Proofreading Checks</a:t>
                      </a:r>
                      <a:endParaRPr kumimoji="0" lang="en-US" sz="1800" b="0" i="0" u="none" strike="noStrike" cap="none" normalizeH="0" baseline="0" dirty="0" smtClean="0">
                        <a:ln>
                          <a:noFill/>
                        </a:ln>
                        <a:solidFill>
                          <a:schemeClr val="tx2"/>
                        </a:solidFill>
                        <a:effectLst/>
                        <a:latin typeface="Gill Sans MT"/>
                        <a:ea typeface="Calibri"/>
                        <a:cs typeface="Arial" charset="0"/>
                      </a:endParaRPr>
                    </a:p>
                  </a:txBody>
                  <a:tcPr marL="68580" marR="68580" marT="0" marB="0" horzOverflow="overflow">
                    <a:lnL>
                      <a:noFill/>
                    </a:lnL>
                    <a:lnR>
                      <a:noFill/>
                    </a:lnR>
                    <a:lnT>
                      <a:noFill/>
                    </a:lnT>
                    <a:lnB>
                      <a:noFill/>
                    </a:lnB>
                    <a:lnTlToBr>
                      <a:noFill/>
                    </a:lnTlToBr>
                    <a:lnBlToTr>
                      <a:noFill/>
                    </a:lnBlToTr>
                    <a:noFill/>
                  </a:tcPr>
                </a:tc>
              </a:tr>
              <a:tr h="5032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Gill Sans MT"/>
                          <a:ea typeface="Calibri"/>
                          <a:cs typeface="Arial" charset="0"/>
                        </a:rPr>
                        <a:t>Skillbuilding</a:t>
                      </a:r>
                    </a:p>
                  </a:txBody>
                  <a:tcPr marL="68580" marR="68580" marT="0" marB="0" horzOverflow="overflow">
                    <a:lnL>
                      <a:noFill/>
                    </a:lnL>
                    <a:lnR>
                      <a:noFill/>
                    </a:lnR>
                    <a:lnT>
                      <a:noFill/>
                    </a:lnT>
                    <a:lnB>
                      <a:noFill/>
                    </a:lnB>
                    <a:lnTlToBr>
                      <a:noFill/>
                    </a:lnTlToBr>
                    <a:lnBlToTr>
                      <a:noFill/>
                    </a:lnBlToTr>
                    <a:noFill/>
                  </a:tcPr>
                </a:tc>
              </a:tr>
              <a:tr h="30511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50"/>
                          </a:solidFill>
                          <a:effectLst/>
                          <a:latin typeface="Gill Sans MT"/>
                          <a:ea typeface="Calibri"/>
                          <a:cs typeface="Arial" charset="0"/>
                        </a:rPr>
                        <a:t>Up to +10%</a:t>
                      </a:r>
                      <a:r>
                        <a:rPr kumimoji="0" lang="en-US" sz="1800" b="1" i="0" u="none" strike="noStrike" cap="none" normalizeH="0" baseline="0" smtClean="0">
                          <a:ln>
                            <a:noFill/>
                          </a:ln>
                          <a:solidFill>
                            <a:srgbClr val="00B050"/>
                          </a:solidFill>
                          <a:effectLst/>
                          <a:latin typeface="Gill Sans MT"/>
                          <a:ea typeface="Calibri"/>
                          <a:cs typeface="Times New Roman"/>
                        </a:rPr>
                        <a:t> </a:t>
                      </a:r>
                      <a:endParaRPr kumimoji="0" lang="en-US" sz="2000" b="0" i="0" u="none" strike="noStrike" cap="none" normalizeH="0" baseline="0" smtClean="0">
                        <a:ln>
                          <a:noFill/>
                        </a:ln>
                        <a:solidFill>
                          <a:srgbClr val="00B050"/>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Gill Sans MT"/>
                          <a:ea typeface="Calibri"/>
                          <a:cs typeface="Arial" charset="0"/>
                        </a:rPr>
                        <a:t>Extra Credit</a:t>
                      </a:r>
                      <a:r>
                        <a:rPr kumimoji="0" lang="en-US" sz="1600" b="0" i="0" u="none" strike="noStrike" cap="none" normalizeH="0" baseline="0" dirty="0" smtClean="0">
                          <a:ln>
                            <a:noFill/>
                          </a:ln>
                          <a:solidFill>
                            <a:srgbClr val="00B050"/>
                          </a:solidFill>
                          <a:effectLst/>
                          <a:latin typeface="Gill Sans MT"/>
                          <a:ea typeface="Calibri"/>
                          <a:cs typeface="Arial" charset="0"/>
                        </a:rPr>
                        <a:t>: </a:t>
                      </a:r>
                      <a:r>
                        <a:rPr kumimoji="0" lang="en-US" sz="1600" b="0" i="0" u="none" strike="noStrike" cap="none" normalizeH="0" baseline="0" dirty="0" smtClean="0">
                          <a:ln>
                            <a:noFill/>
                          </a:ln>
                          <a:solidFill>
                            <a:srgbClr val="00B050"/>
                          </a:solidFill>
                          <a:effectLst/>
                          <a:latin typeface="Gill Sans MT"/>
                          <a:ea typeface="Calibri"/>
                          <a:cs typeface="Times New Roman"/>
                        </a:rPr>
                        <a:t>Extra Proofreading Checks, documents, and skillbuilding</a:t>
                      </a:r>
                      <a:endParaRPr kumimoji="0" lang="en-US" sz="2000" b="0" i="0" u="none" strike="noStrike" cap="none" normalizeH="0" baseline="0" dirty="0" smtClean="0">
                        <a:ln>
                          <a:noFill/>
                        </a:ln>
                        <a:solidFill>
                          <a:srgbClr val="00B050"/>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Gill Sans MT"/>
                          <a:ea typeface="Calibri"/>
                          <a:cs typeface="Times New Roman"/>
                        </a:rPr>
                        <a:t>Up to -10% </a:t>
                      </a:r>
                      <a:endParaRPr kumimoji="0" lang="en-US" sz="2000" b="0" i="0" u="none" strike="noStrike" cap="none" normalizeH="0" baseline="0" smtClean="0">
                        <a:ln>
                          <a:noFill/>
                        </a:ln>
                        <a:solidFill>
                          <a:schemeClr val="tx1"/>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Gill Sans MT"/>
                          <a:ea typeface="Calibri"/>
                          <a:cs typeface="Times New Roman"/>
                        </a:rPr>
                        <a:t>Attendance Deductions</a:t>
                      </a:r>
                      <a:endParaRPr kumimoji="0" lang="en-US" sz="2000" b="0" i="0" u="none" strike="noStrike" cap="none" normalizeH="0" baseline="0" dirty="0" smtClean="0">
                        <a:ln>
                          <a:noFill/>
                        </a:ln>
                        <a:solidFill>
                          <a:schemeClr val="tx1"/>
                        </a:solidFill>
                        <a:effectLst/>
                        <a:latin typeface="Gill Sans MT"/>
                        <a:ea typeface="Calibri"/>
                        <a:cs typeface="Times New Roman"/>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pPr eaLnBrk="1" hangingPunct="1"/>
            <a:r>
              <a:rPr lang="en-US"/>
              <a:t>Assessment—Timed Writings</a:t>
            </a:r>
          </a:p>
        </p:txBody>
      </p:sp>
      <p:sp>
        <p:nvSpPr>
          <p:cNvPr id="44035" name="Rectangle 3"/>
          <p:cNvSpPr>
            <a:spLocks noGrp="1"/>
          </p:cNvSpPr>
          <p:nvPr>
            <p:ph sz="quarter" idx="4294967295"/>
          </p:nvPr>
        </p:nvSpPr>
        <p:spPr>
          <a:xfrm>
            <a:off x="457200" y="1311275"/>
            <a:ext cx="8229600" cy="3489325"/>
          </a:xfrm>
        </p:spPr>
        <p:txBody>
          <a:bodyPr/>
          <a:lstStyle/>
          <a:p>
            <a:pPr eaLnBrk="1" hangingPunct="1">
              <a:buFont typeface="Wingdings 3"/>
              <a:buChar char="}"/>
            </a:pPr>
            <a:r>
              <a:rPr lang="en-US" sz="2400"/>
              <a:t>You will be given a series of 5-minute timings on campus at the end of the course. The best two timings are averaged to determine your speed. </a:t>
            </a:r>
          </a:p>
          <a:p>
            <a:pPr eaLnBrk="1" hangingPunct="1">
              <a:buFont typeface="Wingdings 3"/>
              <a:buChar char="}"/>
            </a:pPr>
            <a:r>
              <a:rPr lang="en-US" sz="2400"/>
              <a:t>If your timings are not within the 5-error limit, 2 wpm (words per minute) will be subtracted from the gwpm (gross words per minute) for each error over the maximum number of errors allowed. For example, if your speed was 50 and your errors were 6, your nwpm (net words per minute) would be 48. </a:t>
            </a:r>
          </a:p>
        </p:txBody>
      </p:sp>
      <p:sp>
        <p:nvSpPr>
          <p:cNvPr id="44036"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29</a:t>
            </a:r>
          </a:p>
        </p:txBody>
      </p:sp>
      <p:pic>
        <p:nvPicPr>
          <p:cNvPr id="44037" name="Picture 6"/>
          <p:cNvPicPr>
            <a:picLocks noChangeAspect="1" noChangeArrowheads="1"/>
          </p:cNvPicPr>
          <p:nvPr/>
        </p:nvPicPr>
        <p:blipFill>
          <a:blip r:embed="rId2" cstate="print"/>
          <a:srcRect l="3571" r="3571"/>
          <a:stretch>
            <a:fillRect/>
          </a:stretch>
        </p:blipFill>
        <p:spPr bwMode="auto">
          <a:xfrm>
            <a:off x="6324600" y="4648200"/>
            <a:ext cx="1981200" cy="1485900"/>
          </a:xfrm>
          <a:prstGeom prst="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pPr eaLnBrk="1" hangingPunct="1"/>
            <a:r>
              <a:rPr lang="en-US"/>
              <a:t>Orientation Topics</a:t>
            </a:r>
          </a:p>
        </p:txBody>
      </p:sp>
      <p:sp>
        <p:nvSpPr>
          <p:cNvPr id="17411" name="Rectangle 3"/>
          <p:cNvSpPr>
            <a:spLocks noGrp="1"/>
          </p:cNvSpPr>
          <p:nvPr>
            <p:ph sz="quarter" idx="4294967295"/>
          </p:nvPr>
        </p:nvSpPr>
        <p:spPr>
          <a:xfrm>
            <a:off x="457200" y="1387475"/>
            <a:ext cx="8229600" cy="4860925"/>
          </a:xfrm>
        </p:spPr>
        <p:txBody>
          <a:bodyPr/>
          <a:lstStyle/>
          <a:p>
            <a:pPr eaLnBrk="1" hangingPunct="1">
              <a:lnSpc>
                <a:spcPct val="90000"/>
              </a:lnSpc>
              <a:buFont typeface="Wingdings 3"/>
              <a:buChar char="}"/>
            </a:pPr>
            <a:r>
              <a:rPr lang="en-US" dirty="0"/>
              <a:t>Factors for Success</a:t>
            </a:r>
          </a:p>
          <a:p>
            <a:pPr eaLnBrk="1" hangingPunct="1">
              <a:lnSpc>
                <a:spcPct val="90000"/>
              </a:lnSpc>
              <a:buFont typeface="Wingdings 3"/>
              <a:buChar char="}"/>
            </a:pPr>
            <a:r>
              <a:rPr lang="en-US" dirty="0"/>
              <a:t>Technical Skills Tutorial</a:t>
            </a:r>
          </a:p>
          <a:p>
            <a:pPr eaLnBrk="1" hangingPunct="1">
              <a:lnSpc>
                <a:spcPct val="90000"/>
              </a:lnSpc>
              <a:buFont typeface="Wingdings 3"/>
              <a:buChar char="}"/>
            </a:pPr>
            <a:r>
              <a:rPr lang="en-US" dirty="0"/>
              <a:t>Course Description</a:t>
            </a:r>
          </a:p>
          <a:p>
            <a:pPr eaLnBrk="1" hangingPunct="1">
              <a:lnSpc>
                <a:spcPct val="90000"/>
              </a:lnSpc>
              <a:buFont typeface="Wingdings 3"/>
              <a:buChar char="}"/>
            </a:pPr>
            <a:r>
              <a:rPr lang="en-US" dirty="0"/>
              <a:t>System Requirements (PC and Mac)</a:t>
            </a:r>
          </a:p>
          <a:p>
            <a:pPr eaLnBrk="1" hangingPunct="1">
              <a:lnSpc>
                <a:spcPct val="90000"/>
              </a:lnSpc>
              <a:buFont typeface="Wingdings 3"/>
              <a:buChar char="}"/>
            </a:pPr>
            <a:r>
              <a:rPr lang="en-US" dirty="0"/>
              <a:t>Software Requirements &amp; Supplies</a:t>
            </a:r>
          </a:p>
          <a:p>
            <a:pPr eaLnBrk="1" hangingPunct="1">
              <a:lnSpc>
                <a:spcPct val="90000"/>
              </a:lnSpc>
              <a:buFont typeface="Wingdings 3"/>
              <a:buChar char="}"/>
            </a:pPr>
            <a:r>
              <a:rPr lang="en-US" dirty="0"/>
              <a:t>Getting Started</a:t>
            </a:r>
          </a:p>
          <a:p>
            <a:pPr eaLnBrk="1" hangingPunct="1">
              <a:lnSpc>
                <a:spcPct val="90000"/>
              </a:lnSpc>
              <a:buFont typeface="Wingdings 3"/>
              <a:buChar char="}"/>
            </a:pPr>
            <a:r>
              <a:rPr lang="en-US" dirty="0"/>
              <a:t>Assignments &amp; Due Dates</a:t>
            </a:r>
          </a:p>
          <a:p>
            <a:pPr eaLnBrk="1" hangingPunct="1">
              <a:lnSpc>
                <a:spcPct val="90000"/>
              </a:lnSpc>
              <a:buFont typeface="Wingdings 3"/>
              <a:buChar char="}"/>
            </a:pPr>
            <a:r>
              <a:rPr lang="en-US" dirty="0"/>
              <a:t>Daily Routine &amp; Instructor Annotations</a:t>
            </a:r>
          </a:p>
          <a:p>
            <a:pPr eaLnBrk="1" hangingPunct="1">
              <a:lnSpc>
                <a:spcPct val="90000"/>
              </a:lnSpc>
              <a:buFont typeface="Wingdings 3"/>
              <a:buChar char="}"/>
            </a:pPr>
            <a:r>
              <a:rPr lang="en-US" dirty="0"/>
              <a:t>Typing Technique &amp; Technique Check</a:t>
            </a:r>
          </a:p>
          <a:p>
            <a:pPr eaLnBrk="1" hangingPunct="1">
              <a:lnSpc>
                <a:spcPct val="90000"/>
              </a:lnSpc>
              <a:buFont typeface="Wingdings 3"/>
              <a:buChar char="}"/>
            </a:pPr>
            <a:r>
              <a:rPr lang="en-US" dirty="0"/>
              <a:t>Assessment</a:t>
            </a:r>
          </a:p>
          <a:p>
            <a:pPr eaLnBrk="1" hangingPunct="1">
              <a:lnSpc>
                <a:spcPct val="90000"/>
              </a:lnSpc>
              <a:buFont typeface="Wingdings 3"/>
              <a:buChar char="}"/>
            </a:pPr>
            <a:r>
              <a:rPr lang="en-US" dirty="0" smtClean="0"/>
              <a:t>Orientation</a:t>
            </a:r>
            <a:endParaRPr lang="en-US" dirty="0"/>
          </a:p>
        </p:txBody>
      </p:sp>
      <p:sp>
        <p:nvSpPr>
          <p:cNvPr id="17412"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pPr eaLnBrk="1" hangingPunct="1"/>
            <a:r>
              <a:rPr lang="en-US"/>
              <a:t>Assessment—Document Processing</a:t>
            </a:r>
          </a:p>
        </p:txBody>
      </p:sp>
      <p:sp>
        <p:nvSpPr>
          <p:cNvPr id="45059" name="Rectangle 3"/>
          <p:cNvSpPr>
            <a:spLocks noGrp="1"/>
          </p:cNvSpPr>
          <p:nvPr>
            <p:ph sz="quarter" idx="4294967295"/>
          </p:nvPr>
        </p:nvSpPr>
        <p:spPr>
          <a:xfrm>
            <a:off x="457200" y="1295400"/>
            <a:ext cx="8229600" cy="838200"/>
          </a:xfrm>
        </p:spPr>
        <p:txBody>
          <a:bodyPr/>
          <a:lstStyle/>
          <a:p>
            <a:pPr eaLnBrk="1" hangingPunct="1">
              <a:buFont typeface="Wingdings 3"/>
              <a:buChar char="}"/>
            </a:pPr>
            <a:r>
              <a:rPr lang="en-US" sz="2400" dirty="0" smtClean="0"/>
              <a:t>Review </a:t>
            </a:r>
            <a:r>
              <a:rPr lang="en-US" sz="2400" dirty="0" smtClean="0">
                <a:hlinkClick r:id="rId2" action="ppaction://hlinkfile"/>
              </a:rPr>
              <a:t>Orientation </a:t>
            </a:r>
            <a:r>
              <a:rPr lang="en-US" sz="2400" dirty="0">
                <a:hlinkClick r:id="rId2" action="ppaction://hlinkfile"/>
              </a:rPr>
              <a:t>to Word Processing, Keyboarding </a:t>
            </a:r>
            <a:r>
              <a:rPr lang="en-US" sz="2400" dirty="0" smtClean="0">
                <a:hlinkClick r:id="rId2" action="ppaction://hlinkfile"/>
              </a:rPr>
              <a:t>2</a:t>
            </a:r>
            <a:r>
              <a:rPr lang="en-US" sz="2400" dirty="0" smtClean="0"/>
              <a:t> </a:t>
            </a:r>
            <a:r>
              <a:rPr lang="en-US" sz="2400" dirty="0"/>
              <a:t>for these topics:</a:t>
            </a:r>
          </a:p>
        </p:txBody>
      </p:sp>
      <p:sp>
        <p:nvSpPr>
          <p:cNvPr id="45060"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30</a:t>
            </a:r>
          </a:p>
        </p:txBody>
      </p:sp>
      <p:sp>
        <p:nvSpPr>
          <p:cNvPr id="45061" name="Text Box 5"/>
          <p:cNvSpPr txBox="1">
            <a:spLocks/>
          </p:cNvSpPr>
          <p:nvPr/>
        </p:nvSpPr>
        <p:spPr bwMode="auto">
          <a:xfrm>
            <a:off x="838200" y="2286000"/>
            <a:ext cx="2895600" cy="3657600"/>
          </a:xfrm>
          <a:prstGeom prst="rect">
            <a:avLst/>
          </a:prstGeom>
          <a:noFill/>
          <a:ln w="9525">
            <a:noFill/>
            <a:miter lim="800000"/>
            <a:headEnd/>
            <a:tailEnd/>
          </a:ln>
        </p:spPr>
        <p:txBody>
          <a:bodyPr/>
          <a:lstStyle/>
          <a:p>
            <a:pPr marL="273050" indent="-273050" fontAlgn="base">
              <a:spcBef>
                <a:spcPts val="600"/>
              </a:spcBef>
              <a:spcAft>
                <a:spcPct val="0"/>
              </a:spcAft>
              <a:buClr>
                <a:schemeClr val="accent1"/>
              </a:buClr>
              <a:buSzPct val="76000"/>
              <a:buFont typeface="Wingdings 3"/>
              <a:buChar char="}"/>
            </a:pPr>
            <a:r>
              <a:rPr lang="en-US" dirty="0">
                <a:latin typeface="Gill Sans MT"/>
              </a:rPr>
              <a:t>Practice exercises and document processing</a:t>
            </a:r>
          </a:p>
          <a:p>
            <a:pPr marL="273050" indent="-273050" fontAlgn="base">
              <a:spcBef>
                <a:spcPts val="600"/>
              </a:spcBef>
              <a:spcAft>
                <a:spcPct val="0"/>
              </a:spcAft>
              <a:buClr>
                <a:schemeClr val="accent1"/>
              </a:buClr>
              <a:buSzPct val="76000"/>
              <a:buFont typeface="Wingdings 3"/>
              <a:buChar char="}"/>
            </a:pPr>
            <a:r>
              <a:rPr lang="en-US" dirty="0">
                <a:latin typeface="Gill Sans MT"/>
              </a:rPr>
              <a:t>GDP on a Mac</a:t>
            </a:r>
          </a:p>
          <a:p>
            <a:pPr marL="273050" indent="-273050" fontAlgn="base">
              <a:spcBef>
                <a:spcPts val="600"/>
              </a:spcBef>
              <a:spcAft>
                <a:spcPct val="0"/>
              </a:spcAft>
              <a:buClr>
                <a:schemeClr val="accent1"/>
              </a:buClr>
              <a:buSzPct val="76000"/>
              <a:buFont typeface="Wingdings 3"/>
              <a:buChar char="}"/>
            </a:pPr>
            <a:r>
              <a:rPr lang="en-US" dirty="0">
                <a:latin typeface="Gill Sans MT"/>
              </a:rPr>
              <a:t>Word Options </a:t>
            </a:r>
          </a:p>
          <a:p>
            <a:pPr marL="273050" indent="-273050" fontAlgn="base">
              <a:spcBef>
                <a:spcPts val="600"/>
              </a:spcBef>
              <a:spcAft>
                <a:spcPct val="0"/>
              </a:spcAft>
              <a:buClr>
                <a:schemeClr val="accent1"/>
              </a:buClr>
              <a:buSzPct val="76000"/>
              <a:buFont typeface="Wingdings 3"/>
              <a:buChar char="}"/>
            </a:pPr>
            <a:r>
              <a:rPr lang="en-US" dirty="0">
                <a:latin typeface="Gill Sans MT"/>
              </a:rPr>
              <a:t>File management </a:t>
            </a:r>
          </a:p>
          <a:p>
            <a:pPr marL="273050" indent="-273050" fontAlgn="base">
              <a:spcBef>
                <a:spcPts val="600"/>
              </a:spcBef>
              <a:spcAft>
                <a:spcPct val="0"/>
              </a:spcAft>
              <a:buClr>
                <a:schemeClr val="accent1"/>
              </a:buClr>
              <a:buSzPct val="76000"/>
              <a:buFont typeface="Wingdings 3"/>
              <a:buChar char="}"/>
            </a:pPr>
            <a:r>
              <a:rPr lang="en-US" dirty="0">
                <a:latin typeface="Gill Sans MT"/>
              </a:rPr>
              <a:t>Microsoft </a:t>
            </a:r>
            <a:r>
              <a:rPr lang="en-US" i="1" dirty="0">
                <a:latin typeface="Gill Sans MT"/>
              </a:rPr>
              <a:t>Word Manual</a:t>
            </a:r>
          </a:p>
          <a:p>
            <a:pPr marL="273050" indent="-273050" fontAlgn="base">
              <a:spcBef>
                <a:spcPts val="600"/>
              </a:spcBef>
              <a:spcAft>
                <a:spcPct val="0"/>
              </a:spcAft>
              <a:buClr>
                <a:schemeClr val="accent1"/>
              </a:buClr>
              <a:buSzPct val="76000"/>
              <a:buFont typeface="Wingdings 3"/>
              <a:buChar char="}"/>
            </a:pPr>
            <a:r>
              <a:rPr lang="en-US" dirty="0">
                <a:latin typeface="Gill Sans MT"/>
              </a:rPr>
              <a:t>Lesson 21E: file management and orientation to Practice exercises</a:t>
            </a:r>
          </a:p>
          <a:p>
            <a:pPr marL="273050" indent="-273050" fontAlgn="base">
              <a:spcBef>
                <a:spcPts val="600"/>
              </a:spcBef>
              <a:spcAft>
                <a:spcPct val="0"/>
              </a:spcAft>
              <a:buClr>
                <a:schemeClr val="accent1"/>
              </a:buClr>
              <a:buSzPct val="76000"/>
              <a:buFont typeface="Wingdings 3"/>
              <a:buChar char="}"/>
            </a:pPr>
            <a:r>
              <a:rPr lang="en-US" dirty="0">
                <a:latin typeface="Gill Sans MT"/>
              </a:rPr>
              <a:t>Return to GDP routine</a:t>
            </a:r>
          </a:p>
          <a:p>
            <a:pPr marL="273050" indent="-273050" fontAlgn="base">
              <a:spcBef>
                <a:spcPts val="600"/>
              </a:spcBef>
              <a:spcAft>
                <a:spcPct val="0"/>
              </a:spcAft>
              <a:buClr>
                <a:schemeClr val="accent1"/>
              </a:buClr>
              <a:buSzPct val="76000"/>
              <a:buFont typeface="Wingdings 3"/>
              <a:buChar char="}"/>
            </a:pPr>
            <a:endParaRPr lang="en-US" dirty="0">
              <a:latin typeface="Gill Sans MT"/>
            </a:endParaRPr>
          </a:p>
        </p:txBody>
      </p:sp>
      <p:sp>
        <p:nvSpPr>
          <p:cNvPr id="45062" name="Text Box 6"/>
          <p:cNvSpPr txBox="1">
            <a:spLocks/>
          </p:cNvSpPr>
          <p:nvPr/>
        </p:nvSpPr>
        <p:spPr bwMode="auto">
          <a:xfrm>
            <a:off x="3886200" y="2286000"/>
            <a:ext cx="4876800" cy="4038600"/>
          </a:xfrm>
          <a:prstGeom prst="rect">
            <a:avLst/>
          </a:prstGeom>
          <a:noFill/>
          <a:ln w="9525">
            <a:noFill/>
            <a:miter lim="800000"/>
            <a:headEnd/>
            <a:tailEnd/>
          </a:ln>
        </p:spPr>
        <p:txBody>
          <a:bodyPr/>
          <a:lstStyle/>
          <a:p>
            <a:pPr marL="273050" indent="-273050" fontAlgn="base">
              <a:spcBef>
                <a:spcPts val="600"/>
              </a:spcBef>
              <a:spcAft>
                <a:spcPct val="0"/>
              </a:spcAft>
              <a:buClr>
                <a:schemeClr val="accent1"/>
              </a:buClr>
              <a:buSzPct val="76000"/>
              <a:buFont typeface="Wingdings 3"/>
              <a:buChar char="}"/>
            </a:pPr>
            <a:r>
              <a:rPr lang="en-US" dirty="0">
                <a:latin typeface="Gill Sans MT"/>
              </a:rPr>
              <a:t>Lesson 67J and Correspondence 65-63: typical Practice exercise and DP job</a:t>
            </a:r>
          </a:p>
          <a:p>
            <a:pPr marL="273050" indent="-273050" fontAlgn="base">
              <a:spcBef>
                <a:spcPts val="600"/>
              </a:spcBef>
              <a:spcAft>
                <a:spcPct val="0"/>
              </a:spcAft>
              <a:buClr>
                <a:schemeClr val="accent1"/>
              </a:buClr>
              <a:buSzPct val="76000"/>
              <a:buFont typeface="Wingdings 3"/>
              <a:buChar char="}"/>
            </a:pPr>
            <a:r>
              <a:rPr lang="en-US" dirty="0">
                <a:latin typeface="Gill Sans MT"/>
              </a:rPr>
              <a:t>Reference Manual</a:t>
            </a:r>
          </a:p>
          <a:p>
            <a:pPr marL="273050" indent="-273050" fontAlgn="base">
              <a:spcBef>
                <a:spcPts val="600"/>
              </a:spcBef>
              <a:spcAft>
                <a:spcPct val="0"/>
              </a:spcAft>
              <a:buClr>
                <a:schemeClr val="accent1"/>
              </a:buClr>
              <a:buSzPct val="76000"/>
              <a:buFont typeface="Wingdings 3"/>
              <a:buChar char="}"/>
            </a:pPr>
            <a:r>
              <a:rPr lang="en-US" dirty="0">
                <a:latin typeface="Gill Sans MT"/>
              </a:rPr>
              <a:t>GDP routines: Start Work, manage and save files, Browse, and Submit Work</a:t>
            </a:r>
          </a:p>
          <a:p>
            <a:pPr marL="273050" indent="-273050" fontAlgn="base">
              <a:spcBef>
                <a:spcPts val="600"/>
              </a:spcBef>
              <a:spcAft>
                <a:spcPct val="0"/>
              </a:spcAft>
              <a:buClr>
                <a:schemeClr val="accent1"/>
              </a:buClr>
              <a:buSzPct val="76000"/>
              <a:buFont typeface="Wingdings 3"/>
              <a:buChar char="}"/>
            </a:pPr>
            <a:r>
              <a:rPr lang="en-US" dirty="0">
                <a:latin typeface="Gill Sans MT"/>
              </a:rPr>
              <a:t>Annotations </a:t>
            </a:r>
          </a:p>
          <a:p>
            <a:pPr marL="273050" indent="-273050" fontAlgn="base">
              <a:spcBef>
                <a:spcPts val="600"/>
              </a:spcBef>
              <a:spcAft>
                <a:spcPct val="0"/>
              </a:spcAft>
              <a:buClr>
                <a:schemeClr val="accent1"/>
              </a:buClr>
              <a:buSzPct val="76000"/>
              <a:buFont typeface="Wingdings 3"/>
              <a:buChar char="}"/>
            </a:pPr>
            <a:r>
              <a:rPr lang="en-US" dirty="0">
                <a:latin typeface="Gill Sans MT"/>
              </a:rPr>
              <a:t>Edit work and scoring results</a:t>
            </a:r>
          </a:p>
          <a:p>
            <a:pPr marL="273050" indent="-273050" fontAlgn="base">
              <a:spcBef>
                <a:spcPts val="600"/>
              </a:spcBef>
              <a:spcAft>
                <a:spcPct val="0"/>
              </a:spcAft>
              <a:buClr>
                <a:schemeClr val="accent1"/>
              </a:buClr>
              <a:buSzPct val="76000"/>
              <a:buFont typeface="Wingdings 3"/>
              <a:buChar char="}"/>
            </a:pPr>
            <a:r>
              <a:rPr lang="en-US" dirty="0">
                <a:latin typeface="Gill Sans MT"/>
              </a:rPr>
              <a:t>Proofreading skills and Proofreading Checks</a:t>
            </a:r>
          </a:p>
          <a:p>
            <a:pPr marL="273050" indent="-273050" fontAlgn="base">
              <a:spcBef>
                <a:spcPts val="600"/>
              </a:spcBef>
              <a:spcAft>
                <a:spcPct val="0"/>
              </a:spcAft>
              <a:buClr>
                <a:schemeClr val="accent1"/>
              </a:buClr>
              <a:buSzPct val="76000"/>
              <a:buFont typeface="Wingdings 3"/>
              <a:buChar char="}"/>
            </a:pPr>
            <a:r>
              <a:rPr lang="en-US" dirty="0">
                <a:latin typeface="Gill Sans MT"/>
              </a:rPr>
              <a:t>Extra credit for proofreading</a:t>
            </a:r>
          </a:p>
          <a:p>
            <a:pPr marL="273050" indent="-273050" fontAlgn="base">
              <a:spcBef>
                <a:spcPts val="600"/>
              </a:spcBef>
              <a:spcAft>
                <a:spcPct val="0"/>
              </a:spcAft>
              <a:buClr>
                <a:schemeClr val="accent1"/>
              </a:buClr>
              <a:buSzPct val="76000"/>
              <a:buFont typeface="Wingdings 3"/>
              <a:buChar char="}"/>
            </a:pPr>
            <a:r>
              <a:rPr lang="en-US" dirty="0">
                <a:latin typeface="Gill Sans MT"/>
              </a:rPr>
              <a:t>Document assessment, grades, Gradebook, and filters</a:t>
            </a:r>
          </a:p>
          <a:p>
            <a:pPr marL="273050" indent="-273050" fontAlgn="base">
              <a:spcBef>
                <a:spcPts val="600"/>
              </a:spcBef>
              <a:spcAft>
                <a:spcPct val="0"/>
              </a:spcAft>
              <a:buClr>
                <a:schemeClr val="accent1"/>
              </a:buClr>
              <a:buSzPct val="76000"/>
              <a:buFont typeface="Wingdings 3"/>
              <a:buChar char="}"/>
            </a:pPr>
            <a:endParaRPr lang="en-US" dirty="0">
              <a:latin typeface="Gill Sans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pPr eaLnBrk="1" hangingPunct="1"/>
            <a:r>
              <a:rPr lang="en-US"/>
              <a:t>On-Campus Orientation</a:t>
            </a:r>
          </a:p>
        </p:txBody>
      </p:sp>
      <p:sp>
        <p:nvSpPr>
          <p:cNvPr id="46083" name="Rectangle 3"/>
          <p:cNvSpPr>
            <a:spLocks noGrp="1"/>
          </p:cNvSpPr>
          <p:nvPr>
            <p:ph sz="quarter" idx="4294967295"/>
          </p:nvPr>
        </p:nvSpPr>
        <p:spPr>
          <a:xfrm>
            <a:off x="457200" y="1295400"/>
            <a:ext cx="8229600" cy="3200400"/>
          </a:xfrm>
        </p:spPr>
        <p:txBody>
          <a:bodyPr/>
          <a:lstStyle/>
          <a:p>
            <a:pPr eaLnBrk="1" hangingPunct="1">
              <a:buFont typeface="Wingdings 3"/>
              <a:buChar char="}"/>
            </a:pPr>
            <a:r>
              <a:rPr lang="en-US"/>
              <a:t>A </a:t>
            </a:r>
            <a:r>
              <a:rPr lang="en-US"/>
              <a:t>mandatory </a:t>
            </a:r>
            <a:r>
              <a:rPr lang="en-US" smtClean="0"/>
              <a:t>orientation </a:t>
            </a:r>
            <a:r>
              <a:rPr lang="en-US"/>
              <a:t>will be held the first week of the semester. </a:t>
            </a:r>
            <a:r>
              <a:rPr lang="en-US" dirty="0"/>
              <a:t>Check the Schedule of Classes for details.</a:t>
            </a:r>
          </a:p>
          <a:p>
            <a:pPr eaLnBrk="1" hangingPunct="1">
              <a:buFont typeface="Wingdings 3"/>
              <a:buChar char="}"/>
            </a:pPr>
            <a:r>
              <a:rPr lang="en-US" dirty="0"/>
              <a:t>All topics in this orientation will be covered.</a:t>
            </a:r>
          </a:p>
          <a:p>
            <a:pPr>
              <a:buFont typeface="Wingdings 3"/>
              <a:buChar char="}"/>
            </a:pPr>
            <a:r>
              <a:rPr lang="en-US" dirty="0"/>
              <a:t>Bring your </a:t>
            </a:r>
            <a:r>
              <a:rPr lang="en-US" dirty="0">
                <a:hlinkClick r:id="rId2"/>
              </a:rPr>
              <a:t>supplies</a:t>
            </a:r>
            <a:r>
              <a:rPr lang="en-US" dirty="0"/>
              <a:t>, including your Online Software Registration Card.</a:t>
            </a:r>
          </a:p>
          <a:p>
            <a:pPr>
              <a:buFont typeface="Wingdings 3"/>
              <a:buChar char="}"/>
            </a:pPr>
            <a:r>
              <a:rPr lang="en-US" dirty="0"/>
              <a:t>Be prepared for </a:t>
            </a:r>
            <a:br>
              <a:rPr lang="en-US" dirty="0"/>
            </a:br>
            <a:r>
              <a:rPr lang="en-US" dirty="0"/>
              <a:t>hands-on activities. </a:t>
            </a:r>
          </a:p>
          <a:p>
            <a:pPr eaLnBrk="1" hangingPunct="1">
              <a:buFont typeface="Wingdings 3"/>
              <a:buChar char="}"/>
            </a:pPr>
            <a:endParaRPr lang="en-US" dirty="0"/>
          </a:p>
        </p:txBody>
      </p:sp>
      <p:sp>
        <p:nvSpPr>
          <p:cNvPr id="46084" name="Text Box 4"/>
          <p:cNvSpPr txBox="1">
            <a:spLocks/>
          </p:cNvSpPr>
          <p:nvPr/>
        </p:nvSpPr>
        <p:spPr bwMode="auto">
          <a:xfrm>
            <a:off x="457200" y="3200400"/>
            <a:ext cx="5715000" cy="3048000"/>
          </a:xfrm>
          <a:prstGeom prst="rect">
            <a:avLst/>
          </a:prstGeom>
          <a:noFill/>
          <a:ln w="9525">
            <a:noFill/>
            <a:miter lim="800000"/>
            <a:headEnd/>
            <a:tailEnd/>
          </a:ln>
        </p:spPr>
        <p:txBody>
          <a:bodyPr/>
          <a:lstStyle/>
          <a:p>
            <a:pPr marL="273050" indent="-273050" fontAlgn="base">
              <a:spcBef>
                <a:spcPts val="600"/>
              </a:spcBef>
              <a:spcAft>
                <a:spcPct val="0"/>
              </a:spcAft>
              <a:buClr>
                <a:schemeClr val="accent1"/>
              </a:buClr>
              <a:buSzPct val="76000"/>
              <a:buFont typeface="Wingdings 3"/>
              <a:buChar char="}"/>
            </a:pPr>
            <a:endParaRPr lang="en-US" sz="2600">
              <a:latin typeface="Gill Sans MT"/>
            </a:endParaRPr>
          </a:p>
        </p:txBody>
      </p:sp>
      <p:sp>
        <p:nvSpPr>
          <p:cNvPr id="46085" name="Text Box 5"/>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31</a:t>
            </a:r>
          </a:p>
        </p:txBody>
      </p:sp>
      <p:pic>
        <p:nvPicPr>
          <p:cNvPr id="46086" name="Picture 4"/>
          <p:cNvPicPr>
            <a:picLocks noChangeAspect="1" noChangeArrowheads="1"/>
          </p:cNvPicPr>
          <p:nvPr/>
        </p:nvPicPr>
        <p:blipFill>
          <a:blip r:embed="rId3" cstate="print"/>
          <a:srcRect/>
          <a:stretch>
            <a:fillRect/>
          </a:stretch>
        </p:blipFill>
        <p:spPr bwMode="auto">
          <a:xfrm>
            <a:off x="3810000" y="3581400"/>
            <a:ext cx="4495800" cy="25527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MP900442309[1]"/>
          <p:cNvPicPr>
            <a:picLocks noChangeAspect="1" noChangeArrowheads="1"/>
          </p:cNvPicPr>
          <p:nvPr/>
        </p:nvPicPr>
        <p:blipFill>
          <a:blip r:embed="rId2" cstate="print"/>
          <a:srcRect/>
          <a:stretch>
            <a:fillRect/>
          </a:stretch>
        </p:blipFill>
        <p:spPr bwMode="auto">
          <a:xfrm>
            <a:off x="5257800" y="3429000"/>
            <a:ext cx="3048000" cy="2033588"/>
          </a:xfrm>
          <a:prstGeom prst="rect">
            <a:avLst/>
          </a:prstGeom>
          <a:noFill/>
          <a:ln w="9525">
            <a:solidFill>
              <a:schemeClr val="tx1"/>
            </a:solidFill>
            <a:miter lim="800000"/>
            <a:headEnd/>
            <a:tailEnd/>
          </a:ln>
        </p:spPr>
      </p:pic>
      <p:sp>
        <p:nvSpPr>
          <p:cNvPr id="47107" name="Rectangle 3"/>
          <p:cNvSpPr>
            <a:spLocks noGrp="1"/>
          </p:cNvSpPr>
          <p:nvPr>
            <p:ph type="title" idx="4294967295"/>
          </p:nvPr>
        </p:nvSpPr>
        <p:spPr/>
        <p:txBody>
          <a:bodyPr/>
          <a:lstStyle/>
          <a:p>
            <a:pPr eaLnBrk="1" hangingPunct="1"/>
            <a:r>
              <a:rPr lang="en-US"/>
              <a:t>Feedback?</a:t>
            </a:r>
          </a:p>
        </p:txBody>
      </p:sp>
      <p:sp>
        <p:nvSpPr>
          <p:cNvPr id="47108" name="Rectangle 4"/>
          <p:cNvSpPr>
            <a:spLocks noGrp="1"/>
          </p:cNvSpPr>
          <p:nvPr>
            <p:ph sz="quarter" idx="4294967295"/>
          </p:nvPr>
        </p:nvSpPr>
        <p:spPr>
          <a:xfrm>
            <a:off x="152400" y="1295400"/>
            <a:ext cx="5486400" cy="1447800"/>
          </a:xfrm>
        </p:spPr>
        <p:txBody>
          <a:bodyPr/>
          <a:lstStyle/>
          <a:p>
            <a:pPr indent="0" algn="ctr" eaLnBrk="1" hangingPunct="1">
              <a:buFont typeface="Wingdings 3"/>
              <a:buNone/>
            </a:pPr>
            <a:r>
              <a:rPr lang="en-US" sz="2800"/>
              <a:t>If you have any questions regarding this orientation or GDP, please send an e-mail to:</a:t>
            </a:r>
            <a:endParaRPr lang="en-US"/>
          </a:p>
        </p:txBody>
      </p:sp>
      <p:pic>
        <p:nvPicPr>
          <p:cNvPr id="47109" name="Picture 9"/>
          <p:cNvPicPr>
            <a:picLocks noChangeAspect="1" noChangeArrowheads="1"/>
          </p:cNvPicPr>
          <p:nvPr/>
        </p:nvPicPr>
        <p:blipFill>
          <a:blip r:embed="rId3" cstate="print"/>
          <a:srcRect r="2200" b="5882"/>
          <a:stretch>
            <a:fillRect/>
          </a:stretch>
        </p:blipFill>
        <p:spPr bwMode="auto">
          <a:xfrm>
            <a:off x="1143000" y="2743200"/>
            <a:ext cx="3810000" cy="304800"/>
          </a:xfrm>
          <a:prstGeom prst="rect">
            <a:avLst/>
          </a:prstGeom>
          <a:noFill/>
          <a:ln w="9525">
            <a:solidFill>
              <a:schemeClr val="tx1"/>
            </a:solidFill>
            <a:miter lim="800000"/>
            <a:headEnd/>
            <a:tailEnd/>
          </a:ln>
        </p:spPr>
      </p:pic>
      <p:pic>
        <p:nvPicPr>
          <p:cNvPr id="47110" name="Picture 1" descr="MCj04260840000[1]"/>
          <p:cNvPicPr>
            <a:picLocks noChangeAspect="1" noChangeArrowheads="1"/>
          </p:cNvPicPr>
          <p:nvPr/>
        </p:nvPicPr>
        <p:blipFill>
          <a:blip r:embed="rId4" cstate="print"/>
          <a:srcRect/>
          <a:stretch>
            <a:fillRect/>
          </a:stretch>
        </p:blipFill>
        <p:spPr bwMode="auto">
          <a:xfrm>
            <a:off x="6324600" y="457200"/>
            <a:ext cx="1841500" cy="1631950"/>
          </a:xfrm>
          <a:prstGeom prst="rect">
            <a:avLst/>
          </a:prstGeom>
          <a:noFill/>
        </p:spPr>
      </p:pic>
      <p:sp>
        <p:nvSpPr>
          <p:cNvPr id="47111" name="Text Box 7"/>
          <p:cNvSpPr txBox="1">
            <a:spLocks noChangeArrowheads="1"/>
          </p:cNvSpPr>
          <p:nvPr/>
        </p:nvSpPr>
        <p:spPr bwMode="auto">
          <a:xfrm>
            <a:off x="658813" y="5638800"/>
            <a:ext cx="7826375" cy="584200"/>
          </a:xfrm>
          <a:prstGeom prst="rect">
            <a:avLst/>
          </a:prstGeom>
          <a:noFill/>
          <a:ln w="9525">
            <a:noFill/>
            <a:miter lim="800000"/>
            <a:headEnd/>
            <a:tailEnd/>
          </a:ln>
        </p:spPr>
        <p:txBody>
          <a:bodyPr>
            <a:spAutoFit/>
          </a:bodyPr>
          <a:lstStyle/>
          <a:p>
            <a:pPr fontAlgn="base">
              <a:spcBef>
                <a:spcPct val="50000"/>
              </a:spcBef>
              <a:spcAft>
                <a:spcPct val="0"/>
              </a:spcAft>
            </a:pPr>
            <a:r>
              <a:rPr lang="en-US" sz="1600" b="1">
                <a:solidFill>
                  <a:srgbClr val="002060"/>
                </a:solidFill>
                <a:latin typeface="Arial" charset="0"/>
                <a:ea typeface="Verdana"/>
                <a:cs typeface="Arial" charset="0"/>
              </a:rPr>
              <a:t>Note:</a:t>
            </a:r>
            <a:r>
              <a:rPr lang="en-US" sz="1600">
                <a:latin typeface="Tahoma"/>
              </a:rPr>
              <a:t> This presentation was created to serve as a possible example of an orientation to an online keyboarding course. Your specific course requirements may vary. </a:t>
            </a:r>
          </a:p>
        </p:txBody>
      </p:sp>
      <p:sp>
        <p:nvSpPr>
          <p:cNvPr id="8" name="Rectangle 7"/>
          <p:cNvSpPr/>
          <p:nvPr/>
        </p:nvSpPr>
        <p:spPr>
          <a:xfrm>
            <a:off x="762000" y="3962400"/>
            <a:ext cx="4343400" cy="70788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rgbClr val="1C475A"/>
                </a:solidFill>
                <a:effectLst>
                  <a:outerShdw blurRad="80000" dist="40000" dir="5040000" algn="tl">
                    <a:srgbClr val="000000">
                      <a:alpha val="30000"/>
                    </a:srgbClr>
                  </a:outerShdw>
                </a:effectLst>
                <a:latin typeface="Arial Narrow" pitchFamily="34" charset="0"/>
              </a:rPr>
              <a:t>Happy keyboarding!</a:t>
            </a:r>
            <a:endParaRPr lang="en-US" sz="4000" b="1" dirty="0">
              <a:ln w="11430"/>
              <a:solidFill>
                <a:srgbClr val="1C475A"/>
              </a:solidFill>
              <a:effectLst>
                <a:outerShdw blurRad="80000" dist="40000" dir="5040000" algn="tl">
                  <a:srgbClr val="000000">
                    <a:alpha val="30000"/>
                  </a:srgbClr>
                </a:outerShdw>
              </a:effectLst>
            </a:endParaRPr>
          </a:p>
        </p:txBody>
      </p:sp>
      <p:sp>
        <p:nvSpPr>
          <p:cNvPr id="47113" name="Text Box 9"/>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32</a:t>
            </a:r>
          </a:p>
        </p:txBody>
      </p:sp>
      <p:pic>
        <p:nvPicPr>
          <p:cNvPr id="47114" name="Picture 12" descr="GDP Logo"/>
          <p:cNvPicPr>
            <a:picLocks noChangeAspect="1" noChangeArrowheads="1"/>
          </p:cNvPicPr>
          <p:nvPr/>
        </p:nvPicPr>
        <p:blipFill>
          <a:blip r:embed="rId5" cstate="print"/>
          <a:srcRect/>
          <a:stretch>
            <a:fillRect/>
          </a:stretch>
        </p:blipFill>
        <p:spPr bwMode="auto">
          <a:xfrm>
            <a:off x="6324600" y="2819400"/>
            <a:ext cx="895350" cy="8763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pPr eaLnBrk="1" hangingPunct="1"/>
            <a:r>
              <a:rPr lang="en-US"/>
              <a:t>Factors for Success</a:t>
            </a:r>
          </a:p>
        </p:txBody>
      </p:sp>
      <p:sp>
        <p:nvSpPr>
          <p:cNvPr id="18435" name="Rectangle 3"/>
          <p:cNvSpPr>
            <a:spLocks noGrp="1"/>
          </p:cNvSpPr>
          <p:nvPr>
            <p:ph sz="quarter" idx="4294967295"/>
          </p:nvPr>
        </p:nvSpPr>
        <p:spPr>
          <a:xfrm>
            <a:off x="457200" y="1295400"/>
            <a:ext cx="8229600" cy="4419600"/>
          </a:xfrm>
        </p:spPr>
        <p:txBody>
          <a:bodyPr/>
          <a:lstStyle/>
          <a:p>
            <a:pPr eaLnBrk="1" hangingPunct="1">
              <a:buFont typeface="Wingdings 3"/>
              <a:buChar char="}"/>
            </a:pPr>
            <a:r>
              <a:rPr lang="en-US"/>
              <a:t>Do you have adequate technical skills?</a:t>
            </a:r>
          </a:p>
          <a:p>
            <a:pPr eaLnBrk="1" hangingPunct="1">
              <a:buFont typeface="Wingdings 3"/>
              <a:buChar char="}"/>
            </a:pPr>
            <a:r>
              <a:rPr lang="en-US"/>
              <a:t>Is your learning style compatible with an online course?</a:t>
            </a:r>
          </a:p>
          <a:p>
            <a:pPr eaLnBrk="1" hangingPunct="1">
              <a:buFont typeface="Wingdings 3"/>
              <a:buChar char="}"/>
            </a:pPr>
            <a:r>
              <a:rPr lang="en-US"/>
              <a:t>Are you a self-starter determined to read and follow directions?</a:t>
            </a:r>
          </a:p>
          <a:p>
            <a:pPr eaLnBrk="1" hangingPunct="1">
              <a:buFont typeface="Wingdings 3"/>
              <a:buChar char="}"/>
            </a:pPr>
            <a:r>
              <a:rPr lang="en-US"/>
              <a:t>Are you disciplined enough to stay on schedule and communicate via e-mail on a regular basis?</a:t>
            </a:r>
          </a:p>
          <a:p>
            <a:pPr eaLnBrk="1" hangingPunct="1">
              <a:buFont typeface="Wingdings 3"/>
              <a:buChar char="}"/>
            </a:pPr>
            <a:r>
              <a:rPr lang="en-US"/>
              <a:t>Do you have a reliable computer and Internet connection?</a:t>
            </a:r>
          </a:p>
        </p:txBody>
      </p:sp>
      <p:sp>
        <p:nvSpPr>
          <p:cNvPr id="18436"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pPr eaLnBrk="1" hangingPunct="1"/>
            <a:r>
              <a:rPr lang="en-US"/>
              <a:t>Technical Skills Tutorial</a:t>
            </a:r>
          </a:p>
        </p:txBody>
      </p:sp>
      <p:sp>
        <p:nvSpPr>
          <p:cNvPr id="19459" name="Rectangle 3"/>
          <p:cNvSpPr>
            <a:spLocks noGrp="1"/>
          </p:cNvSpPr>
          <p:nvPr>
            <p:ph sz="quarter" idx="4294967295"/>
          </p:nvPr>
        </p:nvSpPr>
        <p:spPr>
          <a:xfrm>
            <a:off x="457200" y="1295400"/>
            <a:ext cx="8229600" cy="4419600"/>
          </a:xfrm>
        </p:spPr>
        <p:txBody>
          <a:bodyPr/>
          <a:lstStyle/>
          <a:p>
            <a:pPr eaLnBrk="1" hangingPunct="1">
              <a:buFont typeface="Wingdings 3"/>
              <a:buChar char="}"/>
            </a:pPr>
            <a:r>
              <a:rPr lang="en-US"/>
              <a:t>Go to the </a:t>
            </a:r>
            <a:r>
              <a:rPr lang="en-US">
                <a:hlinkClick r:id="rId2"/>
              </a:rPr>
              <a:t>Technical Skills Tutorial</a:t>
            </a:r>
            <a:r>
              <a:rPr lang="en-US"/>
              <a:t> page to review the required skills for this online course.</a:t>
            </a:r>
          </a:p>
          <a:p>
            <a:pPr eaLnBrk="1" hangingPunct="1">
              <a:buFont typeface="Wingdings 3"/>
              <a:buChar char="}"/>
            </a:pPr>
            <a:r>
              <a:rPr lang="en-US"/>
              <a:t>You need basic computer skills to:</a:t>
            </a:r>
          </a:p>
          <a:p>
            <a:pPr lvl="1" eaLnBrk="1" hangingPunct="1">
              <a:buFont typeface="Wingdings"/>
              <a:buChar char="§"/>
            </a:pPr>
            <a:r>
              <a:rPr lang="en-US"/>
              <a:t>Navigate Windows.</a:t>
            </a:r>
          </a:p>
          <a:p>
            <a:pPr lvl="1" eaLnBrk="1" hangingPunct="1">
              <a:buFont typeface="Wingdings"/>
              <a:buChar char="§"/>
            </a:pPr>
            <a:r>
              <a:rPr lang="en-US"/>
              <a:t>Download files.</a:t>
            </a:r>
          </a:p>
          <a:p>
            <a:pPr lvl="1" eaLnBrk="1" hangingPunct="1">
              <a:buFont typeface="Wingdings"/>
              <a:buChar char="§"/>
            </a:pPr>
            <a:r>
              <a:rPr lang="en-US"/>
              <a:t>Use the GDP Web site.</a:t>
            </a:r>
          </a:p>
          <a:p>
            <a:pPr lvl="1" eaLnBrk="1" hangingPunct="1">
              <a:buFont typeface="Wingdings"/>
              <a:buChar char="§"/>
            </a:pPr>
            <a:r>
              <a:rPr lang="en-US"/>
              <a:t>Use e-mail.</a:t>
            </a:r>
          </a:p>
          <a:p>
            <a:pPr lvl="1" eaLnBrk="1" hangingPunct="1">
              <a:buFont typeface="Wingdings"/>
              <a:buChar char="§"/>
            </a:pPr>
            <a:r>
              <a:rPr lang="en-US"/>
              <a:t>Manage files in Windows including finding, opening, printing, and deleting files.</a:t>
            </a:r>
          </a:p>
          <a:p>
            <a:pPr lvl="1" eaLnBrk="1" hangingPunct="1">
              <a:buFont typeface="Wingdings"/>
              <a:buChar char="§"/>
            </a:pPr>
            <a:r>
              <a:rPr lang="en-US"/>
              <a:t>Troubleshoot basic computer issues.</a:t>
            </a:r>
          </a:p>
        </p:txBody>
      </p:sp>
      <p:sp>
        <p:nvSpPr>
          <p:cNvPr id="19460"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p:txBody>
          <a:bodyPr/>
          <a:lstStyle/>
          <a:p>
            <a:pPr eaLnBrk="1" hangingPunct="1"/>
            <a:r>
              <a:rPr lang="en-US"/>
              <a:t>Course Description</a:t>
            </a:r>
          </a:p>
        </p:txBody>
      </p:sp>
      <p:sp>
        <p:nvSpPr>
          <p:cNvPr id="20483" name="Rectangle 3"/>
          <p:cNvSpPr>
            <a:spLocks noGrp="1"/>
          </p:cNvSpPr>
          <p:nvPr>
            <p:ph sz="quarter" idx="4294967295"/>
          </p:nvPr>
        </p:nvSpPr>
        <p:spPr>
          <a:xfrm>
            <a:off x="457200" y="1295400"/>
            <a:ext cx="8229600" cy="4419600"/>
          </a:xfrm>
        </p:spPr>
        <p:txBody>
          <a:bodyPr/>
          <a:lstStyle/>
          <a:p>
            <a:pPr eaLnBrk="1" hangingPunct="1">
              <a:buFont typeface="Wingdings 3"/>
              <a:buChar char="}"/>
            </a:pPr>
            <a:r>
              <a:rPr lang="en-US"/>
              <a:t>If you need to learn to type by touch (without looking), if you need to relearn the keyboard, or if you type less than 30 wpm, you should enroll in Computer Keyboarding 1.</a:t>
            </a:r>
          </a:p>
          <a:p>
            <a:pPr eaLnBrk="1" hangingPunct="1">
              <a:buFont typeface="Wingdings 3"/>
              <a:buChar char="}"/>
            </a:pPr>
            <a:r>
              <a:rPr lang="en-US"/>
              <a:t>You will learn to type by touch and should develop speeds ranging from 47-50 wpm or higher.</a:t>
            </a:r>
          </a:p>
          <a:p>
            <a:pPr eaLnBrk="1" hangingPunct="1">
              <a:buFont typeface="Wingdings 3"/>
              <a:buChar char="}"/>
            </a:pPr>
            <a:r>
              <a:rPr lang="en-US"/>
              <a:t>You will build keyboarding speed and accuracy and produce mailable advanced letters, tables, reports, memos, and desktop published documents using Microsoft Word for Windows (2007 or 2010).</a:t>
            </a:r>
          </a:p>
        </p:txBody>
      </p:sp>
      <p:sp>
        <p:nvSpPr>
          <p:cNvPr id="20484"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pPr eaLnBrk="1" hangingPunct="1"/>
            <a:r>
              <a:rPr lang="en-US"/>
              <a:t>Minimum System Requirements</a:t>
            </a:r>
          </a:p>
        </p:txBody>
      </p:sp>
      <p:sp>
        <p:nvSpPr>
          <p:cNvPr id="21507" name="Rectangle 3"/>
          <p:cNvSpPr>
            <a:spLocks noGrp="1"/>
          </p:cNvSpPr>
          <p:nvPr>
            <p:ph sz="quarter" idx="4294967295"/>
          </p:nvPr>
        </p:nvSpPr>
        <p:spPr>
          <a:xfrm>
            <a:off x="457200" y="1295400"/>
            <a:ext cx="8229600" cy="4267200"/>
          </a:xfrm>
        </p:spPr>
        <p:txBody>
          <a:bodyPr/>
          <a:lstStyle/>
          <a:p>
            <a:pPr eaLnBrk="1" hangingPunct="1">
              <a:buFont typeface="Wingdings 3"/>
              <a:buChar char="}"/>
            </a:pPr>
            <a:r>
              <a:rPr lang="en-US" dirty="0"/>
              <a:t>Operating System: Windows XP, Windows Vista, Windows 7, or Mac </a:t>
            </a:r>
            <a:r>
              <a:rPr lang="en-US" dirty="0" err="1"/>
              <a:t>OSX</a:t>
            </a:r>
            <a:r>
              <a:rPr lang="en-US" dirty="0"/>
              <a:t>. (See the next page for details on using a Mac.)</a:t>
            </a:r>
          </a:p>
          <a:p>
            <a:pPr eaLnBrk="1" hangingPunct="1">
              <a:buFont typeface="Wingdings 3"/>
              <a:buChar char="}"/>
            </a:pPr>
            <a:r>
              <a:rPr lang="en-US" dirty="0"/>
              <a:t>Screen Resolution: 1024 x 768 or higher.</a:t>
            </a:r>
          </a:p>
          <a:p>
            <a:pPr eaLnBrk="1" hangingPunct="1">
              <a:buFont typeface="Wingdings 3"/>
              <a:buChar char="}"/>
            </a:pPr>
            <a:r>
              <a:rPr lang="en-US" dirty="0"/>
              <a:t>High-speed Internet connection</a:t>
            </a:r>
            <a:r>
              <a:rPr lang="en-US" dirty="0" smtClean="0"/>
              <a:t>.</a:t>
            </a:r>
          </a:p>
          <a:p>
            <a:pPr eaLnBrk="1" hangingPunct="1">
              <a:buFont typeface="Wingdings 3"/>
              <a:buChar char="}"/>
            </a:pPr>
            <a:r>
              <a:rPr lang="en-US" dirty="0" smtClean="0"/>
              <a:t>Internet Explorer 7 or 8 or Firefox 3.5 browser. </a:t>
            </a:r>
          </a:p>
          <a:p>
            <a:pPr eaLnBrk="1" hangingPunct="1">
              <a:buFont typeface="Wingdings 3"/>
              <a:buChar char="}"/>
            </a:pPr>
            <a:r>
              <a:rPr lang="en-US" sz="2400" dirty="0" smtClean="0">
                <a:hlinkClick r:id="rId2"/>
              </a:rPr>
              <a:t>Adobe Flash Player 10</a:t>
            </a:r>
            <a:r>
              <a:rPr lang="en-US" sz="2400" dirty="0" smtClean="0"/>
              <a:t>.</a:t>
            </a:r>
            <a:endParaRPr lang="en-US" dirty="0"/>
          </a:p>
          <a:p>
            <a:pPr eaLnBrk="1" hangingPunct="1">
              <a:buFont typeface="Wingdings 3"/>
              <a:buChar char="}"/>
            </a:pPr>
            <a:endParaRPr lang="en-US" dirty="0"/>
          </a:p>
        </p:txBody>
      </p:sp>
      <p:sp>
        <p:nvSpPr>
          <p:cNvPr id="21508"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pPr eaLnBrk="1" hangingPunct="1"/>
            <a:r>
              <a:rPr lang="en-US"/>
              <a:t>GDP on a Mac</a:t>
            </a:r>
          </a:p>
        </p:txBody>
      </p:sp>
      <p:sp>
        <p:nvSpPr>
          <p:cNvPr id="22531" name="Rectangle 3"/>
          <p:cNvSpPr>
            <a:spLocks noGrp="1"/>
          </p:cNvSpPr>
          <p:nvPr>
            <p:ph sz="quarter" idx="4294967295"/>
          </p:nvPr>
        </p:nvSpPr>
        <p:spPr>
          <a:xfrm>
            <a:off x="457200" y="1371600"/>
            <a:ext cx="8229600" cy="4800600"/>
          </a:xfrm>
        </p:spPr>
        <p:txBody>
          <a:bodyPr/>
          <a:lstStyle/>
          <a:p>
            <a:pPr eaLnBrk="1" hangingPunct="1">
              <a:buFont typeface="Wingdings 3"/>
              <a:buChar char="}"/>
            </a:pPr>
            <a:r>
              <a:rPr lang="en-US" sz="2400" dirty="0"/>
              <a:t>GDP is entirely Web-based. You can complete all skillbuilding using the GDP Web site and your textbook.</a:t>
            </a:r>
          </a:p>
          <a:p>
            <a:pPr eaLnBrk="1" hangingPunct="1">
              <a:buFont typeface="Wingdings 3"/>
              <a:buChar char="}"/>
            </a:pPr>
            <a:r>
              <a:rPr lang="en-US" sz="2400" dirty="0"/>
              <a:t>To complete document processing jobs in Lessons 21 to 120, consider using Boot Camp to create a Windows bootable partition on the Mac hard drive where the Windows version of Word </a:t>
            </a:r>
            <a:r>
              <a:rPr lang="en-US" sz="2400" dirty="0" smtClean="0"/>
              <a:t>2007 or 2010 </a:t>
            </a:r>
            <a:r>
              <a:rPr lang="en-US" sz="2400" dirty="0" smtClean="0"/>
              <a:t>could </a:t>
            </a:r>
            <a:r>
              <a:rPr lang="en-US" sz="2400" dirty="0"/>
              <a:t>be installed. </a:t>
            </a:r>
            <a:r>
              <a:rPr lang="en-US" sz="2400" dirty="0" smtClean="0"/>
              <a:t>Visit </a:t>
            </a:r>
            <a:r>
              <a:rPr lang="en-US" sz="2400" dirty="0" smtClean="0">
                <a:hlinkClick r:id="rId2"/>
              </a:rPr>
              <a:t>http://www.apple.com/support/bootcamp/</a:t>
            </a:r>
            <a:r>
              <a:rPr lang="en-US" sz="2400" dirty="0" smtClean="0"/>
              <a:t> for details. </a:t>
            </a:r>
            <a:endParaRPr lang="en-US" sz="2000" dirty="0"/>
          </a:p>
          <a:p>
            <a:pPr eaLnBrk="1" hangingPunct="1">
              <a:buFont typeface="Wingdings 3"/>
              <a:buChar char="}"/>
            </a:pPr>
            <a:r>
              <a:rPr lang="en-US" sz="2400" dirty="0"/>
              <a:t>Alternatively, if you have access to a PC with Word 2007 or 2010 for Windows installed, you could use a Mac to complete skillbuilding and a PC to complete document processing activities.</a:t>
            </a:r>
          </a:p>
          <a:p>
            <a:pPr eaLnBrk="1" hangingPunct="1">
              <a:buFont typeface="Wingdings 3"/>
              <a:buChar char="}"/>
            </a:pPr>
            <a:endParaRPr lang="en-US" sz="2400" dirty="0"/>
          </a:p>
        </p:txBody>
      </p:sp>
      <p:sp>
        <p:nvSpPr>
          <p:cNvPr id="22532" name="Text Box 4"/>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pPr eaLnBrk="1" hangingPunct="1"/>
            <a:r>
              <a:rPr lang="en-US"/>
              <a:t>Software Requirements</a:t>
            </a:r>
          </a:p>
        </p:txBody>
      </p:sp>
      <p:pic>
        <p:nvPicPr>
          <p:cNvPr id="23556" name="Picture 2" descr="Registration_Card"/>
          <p:cNvPicPr>
            <a:picLocks noChangeAspect="1" noChangeArrowheads="1"/>
          </p:cNvPicPr>
          <p:nvPr/>
        </p:nvPicPr>
        <p:blipFill>
          <a:blip r:embed="rId2" cstate="print"/>
          <a:srcRect/>
          <a:stretch>
            <a:fillRect/>
          </a:stretch>
        </p:blipFill>
        <p:spPr bwMode="auto">
          <a:xfrm>
            <a:off x="7086600" y="1371600"/>
            <a:ext cx="1333500" cy="1943100"/>
          </a:xfrm>
          <a:prstGeom prst="rect">
            <a:avLst/>
          </a:prstGeom>
          <a:noFill/>
          <a:ln w="9525">
            <a:solidFill>
              <a:schemeClr val="tx1"/>
            </a:solidFill>
            <a:miter lim="800000"/>
            <a:headEnd/>
            <a:tailEnd/>
          </a:ln>
        </p:spPr>
      </p:pic>
      <p:sp>
        <p:nvSpPr>
          <p:cNvPr id="23557" name="Text Box 5"/>
          <p:cNvSpPr txBox="1">
            <a:spLocks noGrp="1"/>
          </p:cNvSpPr>
          <p:nvPr/>
        </p:nvSpPr>
        <p:spPr bwMode="auto">
          <a:xfrm>
            <a:off x="612775" y="6356350"/>
            <a:ext cx="1981200" cy="365125"/>
          </a:xfrm>
          <a:prstGeom prst="rect">
            <a:avLst/>
          </a:prstGeom>
          <a:noFill/>
          <a:ln w="9525">
            <a:noFill/>
            <a:miter lim="800000"/>
            <a:headEnd/>
            <a:tailEnd/>
          </a:ln>
        </p:spPr>
        <p:txBody>
          <a:bodyPr/>
          <a:lstStyle/>
          <a:p>
            <a:pPr fontAlgn="base">
              <a:spcBef>
                <a:spcPct val="0"/>
              </a:spcBef>
              <a:spcAft>
                <a:spcPct val="0"/>
              </a:spcAft>
            </a:pPr>
            <a:r>
              <a:rPr lang="en-US" sz="1400">
                <a:solidFill>
                  <a:schemeClr val="tx2"/>
                </a:solidFill>
                <a:latin typeface="Gill Sans MT"/>
              </a:rPr>
              <a:t>9</a:t>
            </a:r>
          </a:p>
        </p:txBody>
      </p:sp>
      <p:sp>
        <p:nvSpPr>
          <p:cNvPr id="7" name="Rectangle 3"/>
          <p:cNvSpPr txBox="1">
            <a:spLocks/>
          </p:cNvSpPr>
          <p:nvPr/>
        </p:nvSpPr>
        <p:spPr bwMode="auto">
          <a:xfrm>
            <a:off x="457200" y="1387475"/>
            <a:ext cx="8229600"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ts val="600"/>
              </a:spcBef>
              <a:spcAft>
                <a:spcPct val="0"/>
              </a:spcAft>
              <a:buClr>
                <a:schemeClr val="accent1"/>
              </a:buClr>
              <a:buSzPct val="76000"/>
              <a:buFont typeface="Wingdings 3"/>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To log on to GDP online, you must have an</a:t>
            </a:r>
            <a:br>
              <a:rPr kumimoji="0" lang="en-US" sz="2400" b="0" i="0" u="none" strike="noStrike" kern="1200" cap="none" spc="0" normalizeH="0" baseline="0" noProof="0" smtClean="0">
                <a:ln>
                  <a:noFill/>
                </a:ln>
                <a:solidFill>
                  <a:schemeClr val="tx1"/>
                </a:solidFill>
                <a:effectLst/>
                <a:uLnTx/>
                <a:uFillTx/>
                <a:latin typeface="+mn-lt"/>
                <a:ea typeface="+mn-ea"/>
                <a:cs typeface="+mn-cs"/>
              </a:rPr>
            </a:br>
            <a:r>
              <a:rPr kumimoji="0" lang="en-US" sz="2400" b="0" i="0" u="none" strike="noStrike" kern="1200" cap="none" spc="0" normalizeH="0" baseline="0" noProof="0" smtClean="0">
                <a:ln>
                  <a:noFill/>
                </a:ln>
                <a:solidFill>
                  <a:schemeClr val="tx1"/>
                </a:solidFill>
                <a:effectLst/>
                <a:uLnTx/>
                <a:uFillTx/>
                <a:latin typeface="+mn-lt"/>
                <a:ea typeface="+mn-ea"/>
                <a:cs typeface="+mn-cs"/>
                <a:hlinkClick r:id="rId3"/>
              </a:rPr>
              <a:t>Online Software Student Registration Card</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br>
              <a:rPr kumimoji="0" lang="en-US" sz="2400" b="0" i="0" u="none" strike="noStrike" kern="1200" cap="none" spc="0" normalizeH="0" baseline="0" noProof="0" smtClean="0">
                <a:ln>
                  <a:noFill/>
                </a:ln>
                <a:solidFill>
                  <a:schemeClr val="tx1"/>
                </a:solidFill>
                <a:effectLst/>
                <a:uLnTx/>
                <a:uFillTx/>
                <a:latin typeface="+mn-lt"/>
                <a:ea typeface="+mn-ea"/>
                <a:cs typeface="+mn-cs"/>
              </a:rPr>
            </a:br>
            <a:r>
              <a:rPr kumimoji="0" lang="en-US" sz="2400" b="0" i="0" u="none" strike="noStrike" kern="1200" cap="none" spc="0" normalizeH="0" baseline="0" noProof="0" smtClean="0">
                <a:ln>
                  <a:noFill/>
                </a:ln>
                <a:solidFill>
                  <a:schemeClr val="tx1"/>
                </a:solidFill>
                <a:effectLst/>
                <a:uLnTx/>
                <a:uFillTx/>
                <a:latin typeface="+mn-lt"/>
                <a:ea typeface="+mn-ea"/>
                <a:cs typeface="+mn-cs"/>
              </a:rPr>
              <a:t>which is bundled with the textbook or may </a:t>
            </a:r>
            <a:br>
              <a:rPr kumimoji="0" lang="en-US" sz="2400" b="0" i="0" u="none" strike="noStrike" kern="1200" cap="none" spc="0" normalizeH="0" baseline="0" noProof="0" smtClean="0">
                <a:ln>
                  <a:noFill/>
                </a:ln>
                <a:solidFill>
                  <a:schemeClr val="tx1"/>
                </a:solidFill>
                <a:effectLst/>
                <a:uLnTx/>
                <a:uFillTx/>
                <a:latin typeface="+mn-lt"/>
                <a:ea typeface="+mn-ea"/>
                <a:cs typeface="+mn-cs"/>
              </a:rPr>
            </a:br>
            <a:r>
              <a:rPr kumimoji="0" lang="en-US" sz="2400" b="0" i="0" u="none" strike="noStrike" kern="1200" cap="none" spc="0" normalizeH="0" baseline="0" noProof="0" smtClean="0">
                <a:ln>
                  <a:noFill/>
                </a:ln>
                <a:solidFill>
                  <a:schemeClr val="tx1"/>
                </a:solidFill>
                <a:effectLst/>
                <a:uLnTx/>
                <a:uFillTx/>
                <a:latin typeface="+mn-lt"/>
                <a:ea typeface="+mn-ea"/>
                <a:cs typeface="+mn-cs"/>
              </a:rPr>
              <a:t>be purchased separately at the GDP log-in</a:t>
            </a:r>
            <a:br>
              <a:rPr kumimoji="0" lang="en-US" sz="2400" b="0" i="0" u="none" strike="noStrike" kern="1200" cap="none" spc="0" normalizeH="0" baseline="0" noProof="0" smtClean="0">
                <a:ln>
                  <a:noFill/>
                </a:ln>
                <a:solidFill>
                  <a:schemeClr val="tx1"/>
                </a:solidFill>
                <a:effectLst/>
                <a:uLnTx/>
                <a:uFillTx/>
                <a:latin typeface="+mn-lt"/>
                <a:ea typeface="+mn-ea"/>
                <a:cs typeface="+mn-cs"/>
              </a:rPr>
            </a:br>
            <a:r>
              <a:rPr kumimoji="0" lang="en-US" sz="2400" b="0" i="0" u="none" strike="noStrike" kern="1200" cap="none" spc="0" normalizeH="0" baseline="0" noProof="0" smtClean="0">
                <a:ln>
                  <a:noFill/>
                </a:ln>
                <a:solidFill>
                  <a:schemeClr val="tx1"/>
                </a:solidFill>
                <a:effectLst/>
                <a:uLnTx/>
                <a:uFillTx/>
                <a:latin typeface="+mn-lt"/>
                <a:ea typeface="+mn-ea"/>
                <a:cs typeface="+mn-cs"/>
              </a:rPr>
              <a:t>screen.</a:t>
            </a:r>
          </a:p>
          <a:p>
            <a:pPr marL="273050" marR="0" lvl="0" indent="-273050" algn="l" defTabSz="914400" rtl="0" eaLnBrk="1" fontAlgn="base" latinLnBrk="0" hangingPunct="1">
              <a:lnSpc>
                <a:spcPct val="90000"/>
              </a:lnSpc>
              <a:spcBef>
                <a:spcPts val="600"/>
              </a:spcBef>
              <a:spcAft>
                <a:spcPct val="0"/>
              </a:spcAft>
              <a:buClr>
                <a:schemeClr val="accent1"/>
              </a:buClr>
              <a:buSzPct val="76000"/>
              <a:buFont typeface="Wingdings 3"/>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ts val="600"/>
              </a:spcBef>
              <a:spcAft>
                <a:spcPct val="0"/>
              </a:spcAft>
              <a:buClr>
                <a:schemeClr val="accent1"/>
              </a:buClr>
              <a:buSzPct val="76000"/>
              <a:buFont typeface="Wingdings 3"/>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For document processing jobs, you must have </a:t>
            </a:r>
            <a:br>
              <a:rPr kumimoji="0" lang="en-US" sz="2400" b="0" i="0" u="none" strike="noStrike" kern="1200" cap="none" spc="0" normalizeH="0" baseline="0" noProof="0" smtClean="0">
                <a:ln>
                  <a:noFill/>
                </a:ln>
                <a:solidFill>
                  <a:schemeClr val="tx1"/>
                </a:solidFill>
                <a:effectLst/>
                <a:uLnTx/>
                <a:uFillTx/>
                <a:latin typeface="+mn-lt"/>
                <a:ea typeface="+mn-ea"/>
                <a:cs typeface="+mn-cs"/>
              </a:rPr>
            </a:br>
            <a:r>
              <a:rPr kumimoji="0" lang="en-US" sz="2400" b="0" i="0" u="none" strike="noStrike" kern="1200" cap="none" spc="0" normalizeH="0" baseline="0" noProof="0" smtClean="0">
                <a:ln>
                  <a:noFill/>
                </a:ln>
                <a:solidFill>
                  <a:schemeClr val="tx1"/>
                </a:solidFill>
                <a:effectLst/>
                <a:uLnTx/>
                <a:uFillTx/>
                <a:latin typeface="+mn-lt"/>
                <a:ea typeface="+mn-ea"/>
                <a:cs typeface="+mn-cs"/>
              </a:rPr>
              <a:t>Word 2007 or 2010 for Windows. Click </a:t>
            </a:r>
            <a:r>
              <a:rPr kumimoji="0" lang="en-US" sz="2400" b="0" i="0" u="none" strike="noStrike" kern="1200" cap="none" spc="0" normalizeH="0" baseline="0" noProof="0" smtClean="0">
                <a:ln>
                  <a:noFill/>
                </a:ln>
                <a:solidFill>
                  <a:schemeClr val="tx1"/>
                </a:solidFill>
                <a:effectLst/>
                <a:uLnTx/>
                <a:uFillTx/>
                <a:latin typeface="+mn-lt"/>
                <a:ea typeface="+mn-ea"/>
                <a:cs typeface="+mn-cs"/>
                <a:hlinkClick r:id="rId4"/>
              </a:rPr>
              <a:t>here</a:t>
            </a:r>
            <a:r>
              <a:rPr kumimoji="0" lang="en-US" sz="2400" b="0" i="0" u="none" strike="noStrike" kern="1200" cap="none" spc="0" normalizeH="0" baseline="0" noProof="0" smtClean="0">
                <a:ln>
                  <a:noFill/>
                </a:ln>
                <a:solidFill>
                  <a:schemeClr val="tx1"/>
                </a:solidFill>
                <a:effectLst/>
                <a:uLnTx/>
                <a:uFillTx/>
                <a:latin typeface="+mn-lt"/>
                <a:ea typeface="+mn-ea"/>
                <a:cs typeface="+mn-cs"/>
              </a:rPr>
              <a:t> for details. </a:t>
            </a:r>
          </a:p>
          <a:p>
            <a:pPr marL="273050" marR="0" lvl="0" indent="-273050" algn="l" defTabSz="914400" rtl="0" eaLnBrk="1" fontAlgn="base" latinLnBrk="0" hangingPunct="1">
              <a:lnSpc>
                <a:spcPct val="90000"/>
              </a:lnSpc>
              <a:spcBef>
                <a:spcPts val="600"/>
              </a:spcBef>
              <a:spcAft>
                <a:spcPct val="0"/>
              </a:spcAft>
              <a:buClr>
                <a:schemeClr val="accent1"/>
              </a:buClr>
              <a:buSzPct val="76000"/>
              <a:buFont typeface="Wingdings 3"/>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Internet Explorer 7+ or 8 or Firefox 3.5 browser. </a:t>
            </a:r>
          </a:p>
          <a:p>
            <a:pPr marL="273050" marR="0" lvl="0" indent="-273050" algn="l" defTabSz="914400" rtl="0" eaLnBrk="1" fontAlgn="base" latinLnBrk="0" hangingPunct="1">
              <a:lnSpc>
                <a:spcPct val="90000"/>
              </a:lnSpc>
              <a:spcBef>
                <a:spcPts val="600"/>
              </a:spcBef>
              <a:spcAft>
                <a:spcPct val="0"/>
              </a:spcAft>
              <a:buClr>
                <a:schemeClr val="accent1"/>
              </a:buClr>
              <a:buSzPct val="76000"/>
              <a:buFont typeface="Wingdings 3"/>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hlinkClick r:id="rId5"/>
              </a:rPr>
              <a:t>Adobe Flash Player 10</a:t>
            </a:r>
            <a:r>
              <a:rPr kumimoji="0" lang="en-US" sz="2400" b="0" i="0" u="none" strike="noStrike" kern="1200" cap="none" spc="0" normalizeH="0" baseline="0" noProof="0" smtClean="0">
                <a:ln>
                  <a:noFill/>
                </a:ln>
                <a:solidFill>
                  <a:schemeClr val="tx1"/>
                </a:solidFill>
                <a:effectLst/>
                <a:uLnTx/>
                <a:uFillTx/>
                <a:latin typeface="+mn-lt"/>
                <a:ea typeface="+mn-ea"/>
                <a:cs typeface="+mn-cs"/>
              </a:rPr>
              <a:t> is required.</a:t>
            </a:r>
          </a:p>
          <a:p>
            <a:pPr marL="273050" marR="0" lvl="0" indent="-273050" algn="l" defTabSz="914400" rtl="0" eaLnBrk="1" fontAlgn="base" latinLnBrk="0" hangingPunct="1">
              <a:lnSpc>
                <a:spcPct val="90000"/>
              </a:lnSpc>
              <a:spcBef>
                <a:spcPts val="600"/>
              </a:spcBef>
              <a:spcAft>
                <a:spcPct val="0"/>
              </a:spcAft>
              <a:buClr>
                <a:schemeClr val="accent1"/>
              </a:buClr>
              <a:buSzPct val="76000"/>
              <a:buFont typeface="Wingdings 3"/>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Optional: The most </a:t>
            </a:r>
            <a:r>
              <a:rPr kumimoji="0" lang="en-US" sz="2400" b="0" i="0" u="sng" strike="noStrike" kern="1200" cap="none" spc="0" normalizeH="0" baseline="0" noProof="0" smtClean="0">
                <a:ln>
                  <a:noFill/>
                </a:ln>
                <a:solidFill>
                  <a:schemeClr val="tx1"/>
                </a:solidFill>
                <a:effectLst/>
                <a:uLnTx/>
                <a:uFillTx/>
                <a:latin typeface="+mn-lt"/>
                <a:ea typeface="+mn-ea"/>
                <a:cs typeface="+mn-cs"/>
                <a:hlinkClick r:id="rId6"/>
              </a:rPr>
              <a:t>current version of Java</a:t>
            </a:r>
            <a:r>
              <a:rPr kumimoji="0" lang="en-US" sz="2400" b="0" i="0" u="none" strike="noStrike" kern="1200" cap="none" spc="0" normalizeH="0" baseline="0" noProof="0" smtClean="0">
                <a:ln>
                  <a:noFill/>
                </a:ln>
                <a:solidFill>
                  <a:schemeClr val="tx1"/>
                </a:solidFill>
                <a:effectLst/>
                <a:uLnTx/>
                <a:uFillTx/>
                <a:latin typeface="+mn-lt"/>
                <a:ea typeface="+mn-ea"/>
                <a:cs typeface="+mn-cs"/>
              </a:rPr>
              <a:t> (1.5 or later) if you wish to view movies posted at the </a:t>
            </a:r>
            <a:r>
              <a:rPr kumimoji="0" lang="en-US" sz="2400" b="0" i="0" u="sng" strike="noStrike" kern="1200" cap="none" spc="0" normalizeH="0" baseline="0" noProof="0" smtClean="0">
                <a:ln>
                  <a:noFill/>
                </a:ln>
                <a:solidFill>
                  <a:schemeClr val="tx1"/>
                </a:solidFill>
                <a:effectLst/>
                <a:uLnTx/>
                <a:uFillTx/>
                <a:latin typeface="+mn-lt"/>
                <a:ea typeface="+mn-ea"/>
                <a:cs typeface="+mn-cs"/>
                <a:hlinkClick r:id="rId7"/>
              </a:rPr>
              <a:t>GDP Movie Channel</a:t>
            </a:r>
            <a:r>
              <a:rPr kumimoji="0" lang="en-US" sz="2400" b="0" i="0" u="none" strike="noStrike" kern="1200" cap="none" spc="0" normalizeH="0" baseline="0" noProof="0" smtClean="0">
                <a:ln>
                  <a:noFill/>
                </a:ln>
                <a:solidFill>
                  <a:schemeClr val="tx1"/>
                </a:solidFill>
                <a:effectLst/>
                <a:uLnTx/>
                <a:uFillTx/>
                <a:latin typeface="+mn-lt"/>
                <a:ea typeface="+mn-ea"/>
                <a:cs typeface="+mn-cs"/>
              </a:rPr>
              <a:t>. Click </a:t>
            </a:r>
            <a:r>
              <a:rPr kumimoji="0" lang="en-US" sz="2400" b="0" i="0" u="sng" strike="noStrike" kern="1200" cap="none" spc="0" normalizeH="0" baseline="0" noProof="0" smtClean="0">
                <a:ln>
                  <a:noFill/>
                </a:ln>
                <a:solidFill>
                  <a:schemeClr val="tx1"/>
                </a:solidFill>
                <a:effectLst/>
                <a:uLnTx/>
                <a:uFillTx/>
                <a:latin typeface="+mn-lt"/>
                <a:ea typeface="+mn-ea"/>
                <a:cs typeface="+mn-cs"/>
                <a:hlinkClick r:id="rId8"/>
              </a:rPr>
              <a:t>here</a:t>
            </a:r>
            <a:r>
              <a:rPr kumimoji="0" lang="en-US" sz="2400" b="0" i="0" u="none" strike="noStrike" kern="1200" cap="none" spc="0" normalizeH="0" baseline="0" noProof="0" smtClean="0">
                <a:ln>
                  <a:noFill/>
                </a:ln>
                <a:solidFill>
                  <a:schemeClr val="tx1"/>
                </a:solidFill>
                <a:effectLst/>
                <a:uLnTx/>
                <a:uFillTx/>
                <a:latin typeface="+mn-lt"/>
                <a:ea typeface="+mn-ea"/>
                <a:cs typeface="+mn-cs"/>
              </a:rPr>
              <a:t> to verify your Java version.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rigi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rigin">
      <a:majorFont>
        <a:latin typeface="Bookman Old Styl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581</TotalTime>
  <Words>2071</Words>
  <Application>Microsoft Office PowerPoint</Application>
  <PresentationFormat>On-screen Show (4:3)</PresentationFormat>
  <Paragraphs>225</Paragraphs>
  <Slides>32</Slides>
  <Notes>0</Notes>
  <HiddenSlides>0</HiddenSlides>
  <MMClips>0</MMClips>
  <ScaleCrop>false</ScaleCrop>
  <HeadingPairs>
    <vt:vector size="4" baseType="variant">
      <vt:variant>
        <vt:lpstr>Theme</vt:lpstr>
      </vt:variant>
      <vt:variant>
        <vt:i4>14</vt:i4>
      </vt:variant>
      <vt:variant>
        <vt:lpstr>Slide Titles</vt:lpstr>
      </vt:variant>
      <vt:variant>
        <vt:i4>32</vt:i4>
      </vt:variant>
    </vt:vector>
  </HeadingPairs>
  <TitlesOfParts>
    <vt:vector size="46" baseType="lpstr">
      <vt:lpstr>Origin</vt:lpstr>
      <vt:lpstr>1_Origin</vt:lpstr>
      <vt:lpstr>2_Origin</vt:lpstr>
      <vt:lpstr>3_Origin</vt:lpstr>
      <vt:lpstr>4_Origin</vt:lpstr>
      <vt:lpstr>5_Origin</vt:lpstr>
      <vt:lpstr>6_Origin</vt:lpstr>
      <vt:lpstr>7_Origin</vt:lpstr>
      <vt:lpstr>8_Origin</vt:lpstr>
      <vt:lpstr>9_Origin</vt:lpstr>
      <vt:lpstr>10_Origin</vt:lpstr>
      <vt:lpstr>11_Origin</vt:lpstr>
      <vt:lpstr>12_Origin</vt:lpstr>
      <vt:lpstr>13_Origin</vt:lpstr>
      <vt:lpstr>Orientation to Keyboarding 2 Online and GDP, 11e</vt:lpstr>
      <vt:lpstr>Student Comments</vt:lpstr>
      <vt:lpstr>Orientation Topics</vt:lpstr>
      <vt:lpstr>Factors for Success</vt:lpstr>
      <vt:lpstr>Technical Skills Tutorial</vt:lpstr>
      <vt:lpstr>Course Description</vt:lpstr>
      <vt:lpstr>Minimum System Requirements</vt:lpstr>
      <vt:lpstr>GDP on a Mac</vt:lpstr>
      <vt:lpstr>Software Requirements</vt:lpstr>
      <vt:lpstr>Supplies</vt:lpstr>
      <vt:lpstr>Getting Started</vt:lpstr>
      <vt:lpstr>Getting Started (cont’d)</vt:lpstr>
      <vt:lpstr>Assignments</vt:lpstr>
      <vt:lpstr>Due Dates</vt:lpstr>
      <vt:lpstr>Daily Routine</vt:lpstr>
      <vt:lpstr>Instructor Annotations</vt:lpstr>
      <vt:lpstr>View Annotated Work Only</vt:lpstr>
      <vt:lpstr>General Comments and Annotations</vt:lpstr>
      <vt:lpstr>Other Abbreviations (only if a gradebook is in use)</vt:lpstr>
      <vt:lpstr>Grading Categories</vt:lpstr>
      <vt:lpstr>Typing Technique</vt:lpstr>
      <vt:lpstr>Correct Position</vt:lpstr>
      <vt:lpstr>Workstation</vt:lpstr>
      <vt:lpstr>Position at the Keyboard</vt:lpstr>
      <vt:lpstr>Keystroking</vt:lpstr>
      <vt:lpstr>Technique Check</vt:lpstr>
      <vt:lpstr>Assessment</vt:lpstr>
      <vt:lpstr>Assessment Weights and Categories</vt:lpstr>
      <vt:lpstr>Assessment—Timed Writings</vt:lpstr>
      <vt:lpstr>Assessment—Document Processing</vt:lpstr>
      <vt:lpstr>On-Campus Orientation</vt:lpstr>
      <vt:lpstr>Feedback?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to Keyboarding Online and GDP</dc:title>
  <dc:creator>Arlene</dc:creator>
  <cp:lastModifiedBy>Arlene</cp:lastModifiedBy>
  <cp:revision>130</cp:revision>
  <dcterms:created xsi:type="dcterms:W3CDTF">2010-12-03T19:46:00Z</dcterms:created>
  <dcterms:modified xsi:type="dcterms:W3CDTF">2011-06-19T23:42:53Z</dcterms:modified>
</cp:coreProperties>
</file>